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38"/>
  </p:notesMasterIdLst>
  <p:sldIdLst>
    <p:sldId id="262" r:id="rId2"/>
    <p:sldId id="281" r:id="rId3"/>
    <p:sldId id="341" r:id="rId4"/>
    <p:sldId id="340" r:id="rId5"/>
    <p:sldId id="342" r:id="rId6"/>
    <p:sldId id="311" r:id="rId7"/>
    <p:sldId id="284" r:id="rId8"/>
    <p:sldId id="416" r:id="rId9"/>
    <p:sldId id="313" r:id="rId10"/>
    <p:sldId id="293" r:id="rId11"/>
    <p:sldId id="314" r:id="rId12"/>
    <p:sldId id="295" r:id="rId13"/>
    <p:sldId id="290" r:id="rId14"/>
    <p:sldId id="296" r:id="rId15"/>
    <p:sldId id="291" r:id="rId16"/>
    <p:sldId id="359" r:id="rId17"/>
    <p:sldId id="297" r:id="rId18"/>
    <p:sldId id="418" r:id="rId19"/>
    <p:sldId id="417" r:id="rId20"/>
    <p:sldId id="287" r:id="rId21"/>
    <p:sldId id="373" r:id="rId22"/>
    <p:sldId id="375" r:id="rId23"/>
    <p:sldId id="395" r:id="rId24"/>
    <p:sldId id="396" r:id="rId25"/>
    <p:sldId id="351" r:id="rId26"/>
    <p:sldId id="363" r:id="rId27"/>
    <p:sldId id="365" r:id="rId28"/>
    <p:sldId id="352" r:id="rId29"/>
    <p:sldId id="353" r:id="rId30"/>
    <p:sldId id="354" r:id="rId31"/>
    <p:sldId id="355" r:id="rId32"/>
    <p:sldId id="356" r:id="rId33"/>
    <p:sldId id="357" r:id="rId34"/>
    <p:sldId id="350" r:id="rId35"/>
    <p:sldId id="358" r:id="rId36"/>
    <p:sldId id="30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ead" initials="L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1" autoAdjust="0"/>
    <p:restoredTop sz="94660"/>
  </p:normalViewPr>
  <p:slideViewPr>
    <p:cSldViewPr snapToGrid="0" snapToObjects="1">
      <p:cViewPr varScale="1">
        <p:scale>
          <a:sx n="117" d="100"/>
          <a:sy n="117" d="100"/>
        </p:scale>
        <p:origin x="-19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AB925-19D7-4A1A-8CBC-6EC3C533C3DD}" type="doc">
      <dgm:prSet loTypeId="urn:microsoft.com/office/officeart/2005/8/layout/cycle5" loCatId="cycle" qsTypeId="urn:microsoft.com/office/officeart/2005/8/quickstyle/3d1" qsCatId="3D" csTypeId="urn:microsoft.com/office/officeart/2005/8/colors/accent0_3" csCatId="mainScheme" phldr="1"/>
      <dgm:spPr/>
      <dgm:t>
        <a:bodyPr/>
        <a:lstStyle/>
        <a:p>
          <a:endParaRPr lang="en-US"/>
        </a:p>
      </dgm:t>
    </dgm:pt>
    <dgm:pt modelId="{F3B57942-6730-4562-84D2-9D4A7C48B4B9}">
      <dgm:prSet custT="1"/>
      <dgm:spPr/>
      <dgm:t>
        <a:bodyPr/>
        <a:lstStyle/>
        <a:p>
          <a:pPr rtl="0"/>
          <a:r>
            <a:rPr lang="en-US" sz="1200" b="1" i="0" dirty="0" smtClean="0"/>
            <a:t>Establish clinical guidelines and best practices</a:t>
          </a:r>
          <a:endParaRPr lang="en-US" sz="1200" b="1" dirty="0"/>
        </a:p>
      </dgm:t>
    </dgm:pt>
    <dgm:pt modelId="{A7669EAB-8EAF-4F5A-8E71-2287E7A7AAEB}" type="parTrans" cxnId="{1D5C479A-E52F-42C5-B2D9-9F6D33DC0330}">
      <dgm:prSet/>
      <dgm:spPr/>
      <dgm:t>
        <a:bodyPr/>
        <a:lstStyle/>
        <a:p>
          <a:endParaRPr lang="en-US"/>
        </a:p>
      </dgm:t>
    </dgm:pt>
    <dgm:pt modelId="{CA5077C7-6EC9-4698-B905-EA8ECBE4C362}" type="sibTrans" cxnId="{1D5C479A-E52F-42C5-B2D9-9F6D33DC0330}">
      <dgm:prSet/>
      <dgm:spPr/>
      <dgm:t>
        <a:bodyPr/>
        <a:lstStyle/>
        <a:p>
          <a:endParaRPr lang="en-US"/>
        </a:p>
      </dgm:t>
    </dgm:pt>
    <dgm:pt modelId="{981A1C48-BC88-47F8-A49C-96DAF2E7E008}">
      <dgm:prSet custT="1"/>
      <dgm:spPr/>
      <dgm:t>
        <a:bodyPr/>
        <a:lstStyle/>
        <a:p>
          <a:pPr rtl="0"/>
          <a:r>
            <a:rPr lang="en-US" sz="1200" b="1" i="0" dirty="0" smtClean="0"/>
            <a:t>Collect data by each facility</a:t>
          </a:r>
          <a:endParaRPr lang="en-US" sz="1200" b="1" dirty="0"/>
        </a:p>
      </dgm:t>
    </dgm:pt>
    <dgm:pt modelId="{61ACC097-1A3C-49EC-9129-59249B8092E0}" type="parTrans" cxnId="{A74A8DAB-AEAC-4A8C-A7C3-B05C877C31B1}">
      <dgm:prSet/>
      <dgm:spPr/>
      <dgm:t>
        <a:bodyPr/>
        <a:lstStyle/>
        <a:p>
          <a:endParaRPr lang="en-US"/>
        </a:p>
      </dgm:t>
    </dgm:pt>
    <dgm:pt modelId="{EFB38CB8-6EDA-4F4F-9725-42F17B0C2AFB}" type="sibTrans" cxnId="{A74A8DAB-AEAC-4A8C-A7C3-B05C877C31B1}">
      <dgm:prSet/>
      <dgm:spPr/>
      <dgm:t>
        <a:bodyPr/>
        <a:lstStyle/>
        <a:p>
          <a:endParaRPr lang="en-US"/>
        </a:p>
      </dgm:t>
    </dgm:pt>
    <dgm:pt modelId="{92B9542E-D2E5-4E00-B4E3-C5576916D02D}">
      <dgm:prSet custT="1"/>
      <dgm:spPr/>
      <dgm:t>
        <a:bodyPr/>
        <a:lstStyle/>
        <a:p>
          <a:pPr rtl="0"/>
          <a:r>
            <a:rPr lang="en-US" sz="1200" b="1" i="0" dirty="0" smtClean="0"/>
            <a:t>Review for Quality</a:t>
          </a:r>
          <a:endParaRPr lang="en-US" sz="1200" b="1" dirty="0"/>
        </a:p>
      </dgm:t>
    </dgm:pt>
    <dgm:pt modelId="{CCA55F08-C926-45F6-AE46-F95CCBDBB5C6}" type="parTrans" cxnId="{2EB6D988-55C1-4732-949F-583A786DC79B}">
      <dgm:prSet/>
      <dgm:spPr/>
      <dgm:t>
        <a:bodyPr/>
        <a:lstStyle/>
        <a:p>
          <a:endParaRPr lang="en-US"/>
        </a:p>
      </dgm:t>
    </dgm:pt>
    <dgm:pt modelId="{86043994-FBFC-48C0-BCF2-7A92E4A7624C}" type="sibTrans" cxnId="{2EB6D988-55C1-4732-949F-583A786DC79B}">
      <dgm:prSet/>
      <dgm:spPr/>
      <dgm:t>
        <a:bodyPr/>
        <a:lstStyle/>
        <a:p>
          <a:endParaRPr lang="en-US"/>
        </a:p>
      </dgm:t>
    </dgm:pt>
    <dgm:pt modelId="{A15CB274-5E81-48E7-863A-E5C6C1021A3C}">
      <dgm:prSet custT="1"/>
      <dgm:spPr/>
      <dgm:t>
        <a:bodyPr/>
        <a:lstStyle/>
        <a:p>
          <a:pPr rtl="0"/>
          <a:r>
            <a:rPr lang="en-US" sz="1200" b="1" i="0" dirty="0" smtClean="0"/>
            <a:t>Validate findings and best practices</a:t>
          </a:r>
          <a:endParaRPr lang="en-US" sz="1200" b="1" dirty="0"/>
        </a:p>
      </dgm:t>
    </dgm:pt>
    <dgm:pt modelId="{88B33F02-A2F5-4E8C-8975-04EA1FC0568E}" type="parTrans" cxnId="{AAF39A1B-666C-4371-92B7-4A74925A4088}">
      <dgm:prSet/>
      <dgm:spPr/>
      <dgm:t>
        <a:bodyPr/>
        <a:lstStyle/>
        <a:p>
          <a:endParaRPr lang="en-US"/>
        </a:p>
      </dgm:t>
    </dgm:pt>
    <dgm:pt modelId="{D02FD027-D091-4C81-B9AA-0E67A7D69A33}" type="sibTrans" cxnId="{AAF39A1B-666C-4371-92B7-4A74925A4088}">
      <dgm:prSet/>
      <dgm:spPr/>
      <dgm:t>
        <a:bodyPr/>
        <a:lstStyle/>
        <a:p>
          <a:endParaRPr lang="en-US"/>
        </a:p>
      </dgm:t>
    </dgm:pt>
    <dgm:pt modelId="{39651FC5-203C-4213-A2AD-8919DFAC9C93}">
      <dgm:prSet custT="1"/>
      <dgm:spPr/>
      <dgm:t>
        <a:bodyPr/>
        <a:lstStyle/>
        <a:p>
          <a:pPr rtl="0"/>
          <a:r>
            <a:rPr lang="en-US" sz="1200" b="1" i="0" dirty="0" smtClean="0"/>
            <a:t>Share data (reactive to proactive)</a:t>
          </a:r>
          <a:endParaRPr lang="en-US" sz="1200" b="1" dirty="0"/>
        </a:p>
      </dgm:t>
    </dgm:pt>
    <dgm:pt modelId="{251AF489-6CE0-4EF6-A65F-8CE781A59F2E}" type="parTrans" cxnId="{5FCF06F9-43CC-42C6-BF8F-C1BBEE19699E}">
      <dgm:prSet/>
      <dgm:spPr/>
      <dgm:t>
        <a:bodyPr/>
        <a:lstStyle/>
        <a:p>
          <a:endParaRPr lang="en-US"/>
        </a:p>
      </dgm:t>
    </dgm:pt>
    <dgm:pt modelId="{449C909A-E426-491C-9F6B-77952588C4D4}" type="sibTrans" cxnId="{5FCF06F9-43CC-42C6-BF8F-C1BBEE19699E}">
      <dgm:prSet/>
      <dgm:spPr/>
      <dgm:t>
        <a:bodyPr/>
        <a:lstStyle/>
        <a:p>
          <a:endParaRPr lang="en-US"/>
        </a:p>
      </dgm:t>
    </dgm:pt>
    <dgm:pt modelId="{6234BB1D-AF4A-4806-9CCA-B3173288A2AA}">
      <dgm:prSet custT="1"/>
      <dgm:spPr/>
      <dgm:t>
        <a:bodyPr/>
        <a:lstStyle/>
        <a:p>
          <a:pPr rtl="0"/>
          <a:r>
            <a:rPr lang="en-US" sz="1200" b="1" i="0" dirty="0" smtClean="0"/>
            <a:t>Raise standards through system-wide learning</a:t>
          </a:r>
          <a:endParaRPr lang="en-US" sz="1200" b="1" dirty="0"/>
        </a:p>
      </dgm:t>
    </dgm:pt>
    <dgm:pt modelId="{CBCC38E1-91EE-4A24-9ECA-48D935CBE7B1}" type="parTrans" cxnId="{57749A59-012A-498E-9DB7-4D0B1BF407A2}">
      <dgm:prSet/>
      <dgm:spPr/>
      <dgm:t>
        <a:bodyPr/>
        <a:lstStyle/>
        <a:p>
          <a:endParaRPr lang="en-US"/>
        </a:p>
      </dgm:t>
    </dgm:pt>
    <dgm:pt modelId="{A86A35B8-9A6C-4090-9625-6607FDFA8863}" type="sibTrans" cxnId="{57749A59-012A-498E-9DB7-4D0B1BF407A2}">
      <dgm:prSet/>
      <dgm:spPr/>
      <dgm:t>
        <a:bodyPr/>
        <a:lstStyle/>
        <a:p>
          <a:endParaRPr lang="en-US"/>
        </a:p>
      </dgm:t>
    </dgm:pt>
    <dgm:pt modelId="{D8729296-4234-4F0C-AC20-E31A4066D18F}" type="pres">
      <dgm:prSet presAssocID="{E67AB925-19D7-4A1A-8CBC-6EC3C533C3DD}" presName="cycle" presStyleCnt="0">
        <dgm:presLayoutVars>
          <dgm:dir/>
          <dgm:resizeHandles val="exact"/>
        </dgm:presLayoutVars>
      </dgm:prSet>
      <dgm:spPr/>
      <dgm:t>
        <a:bodyPr/>
        <a:lstStyle/>
        <a:p>
          <a:endParaRPr lang="en-US"/>
        </a:p>
      </dgm:t>
    </dgm:pt>
    <dgm:pt modelId="{ACFA8BB6-11F9-458F-B71C-AF7C1D530E98}" type="pres">
      <dgm:prSet presAssocID="{F3B57942-6730-4562-84D2-9D4A7C48B4B9}" presName="node" presStyleLbl="node1" presStyleIdx="0" presStyleCnt="6" custRadScaleRad="136227" custRadScaleInc="-28099">
        <dgm:presLayoutVars>
          <dgm:bulletEnabled val="1"/>
        </dgm:presLayoutVars>
      </dgm:prSet>
      <dgm:spPr/>
      <dgm:t>
        <a:bodyPr/>
        <a:lstStyle/>
        <a:p>
          <a:endParaRPr lang="en-US"/>
        </a:p>
      </dgm:t>
    </dgm:pt>
    <dgm:pt modelId="{C3646C0E-C48A-4218-AEDB-FA5B45D508D7}" type="pres">
      <dgm:prSet presAssocID="{F3B57942-6730-4562-84D2-9D4A7C48B4B9}" presName="spNode" presStyleCnt="0"/>
      <dgm:spPr/>
      <dgm:t>
        <a:bodyPr/>
        <a:lstStyle/>
        <a:p>
          <a:endParaRPr lang="en-US"/>
        </a:p>
      </dgm:t>
    </dgm:pt>
    <dgm:pt modelId="{132C7EF1-4562-4A89-9044-D1C1E2CF8CCD}" type="pres">
      <dgm:prSet presAssocID="{CA5077C7-6EC9-4698-B905-EA8ECBE4C362}" presName="sibTrans" presStyleLbl="sibTrans1D1" presStyleIdx="0" presStyleCnt="6"/>
      <dgm:spPr/>
      <dgm:t>
        <a:bodyPr/>
        <a:lstStyle/>
        <a:p>
          <a:endParaRPr lang="en-US"/>
        </a:p>
      </dgm:t>
    </dgm:pt>
    <dgm:pt modelId="{12F4D370-8099-4D03-BD5F-1FDDFF26B073}" type="pres">
      <dgm:prSet presAssocID="{981A1C48-BC88-47F8-A49C-96DAF2E7E008}" presName="node" presStyleLbl="node1" presStyleIdx="1" presStyleCnt="6">
        <dgm:presLayoutVars>
          <dgm:bulletEnabled val="1"/>
        </dgm:presLayoutVars>
      </dgm:prSet>
      <dgm:spPr/>
      <dgm:t>
        <a:bodyPr/>
        <a:lstStyle/>
        <a:p>
          <a:endParaRPr lang="en-US"/>
        </a:p>
      </dgm:t>
    </dgm:pt>
    <dgm:pt modelId="{5C3E76E5-8378-4770-A525-2F8DC77ACE58}" type="pres">
      <dgm:prSet presAssocID="{981A1C48-BC88-47F8-A49C-96DAF2E7E008}" presName="spNode" presStyleCnt="0"/>
      <dgm:spPr/>
      <dgm:t>
        <a:bodyPr/>
        <a:lstStyle/>
        <a:p>
          <a:endParaRPr lang="en-US"/>
        </a:p>
      </dgm:t>
    </dgm:pt>
    <dgm:pt modelId="{5BE7E7D1-F4A1-4D07-A711-B2B6029291F2}" type="pres">
      <dgm:prSet presAssocID="{EFB38CB8-6EDA-4F4F-9725-42F17B0C2AFB}" presName="sibTrans" presStyleLbl="sibTrans1D1" presStyleIdx="1" presStyleCnt="6"/>
      <dgm:spPr/>
      <dgm:t>
        <a:bodyPr/>
        <a:lstStyle/>
        <a:p>
          <a:endParaRPr lang="en-US"/>
        </a:p>
      </dgm:t>
    </dgm:pt>
    <dgm:pt modelId="{C4046B52-BC72-4A82-A028-EE04E377466F}" type="pres">
      <dgm:prSet presAssocID="{92B9542E-D2E5-4E00-B4E3-C5576916D02D}" presName="node" presStyleLbl="node1" presStyleIdx="2" presStyleCnt="6">
        <dgm:presLayoutVars>
          <dgm:bulletEnabled val="1"/>
        </dgm:presLayoutVars>
      </dgm:prSet>
      <dgm:spPr/>
      <dgm:t>
        <a:bodyPr/>
        <a:lstStyle/>
        <a:p>
          <a:endParaRPr lang="en-US"/>
        </a:p>
      </dgm:t>
    </dgm:pt>
    <dgm:pt modelId="{31D02C40-1274-4013-9B29-FF1F043F54A5}" type="pres">
      <dgm:prSet presAssocID="{92B9542E-D2E5-4E00-B4E3-C5576916D02D}" presName="spNode" presStyleCnt="0"/>
      <dgm:spPr/>
      <dgm:t>
        <a:bodyPr/>
        <a:lstStyle/>
        <a:p>
          <a:endParaRPr lang="en-US"/>
        </a:p>
      </dgm:t>
    </dgm:pt>
    <dgm:pt modelId="{B1908A8D-1C97-4D61-9CAF-401B16A5EAEC}" type="pres">
      <dgm:prSet presAssocID="{86043994-FBFC-48C0-BCF2-7A92E4A7624C}" presName="sibTrans" presStyleLbl="sibTrans1D1" presStyleIdx="2" presStyleCnt="6"/>
      <dgm:spPr/>
      <dgm:t>
        <a:bodyPr/>
        <a:lstStyle/>
        <a:p>
          <a:endParaRPr lang="en-US"/>
        </a:p>
      </dgm:t>
    </dgm:pt>
    <dgm:pt modelId="{CC080DCE-86D3-4FB2-94FD-32C1C5C0359C}" type="pres">
      <dgm:prSet presAssocID="{A15CB274-5E81-48E7-863A-E5C6C1021A3C}" presName="node" presStyleLbl="node1" presStyleIdx="3" presStyleCnt="6">
        <dgm:presLayoutVars>
          <dgm:bulletEnabled val="1"/>
        </dgm:presLayoutVars>
      </dgm:prSet>
      <dgm:spPr/>
      <dgm:t>
        <a:bodyPr/>
        <a:lstStyle/>
        <a:p>
          <a:endParaRPr lang="en-US"/>
        </a:p>
      </dgm:t>
    </dgm:pt>
    <dgm:pt modelId="{4072CFD4-48CC-48D1-8B95-07639CA9DC05}" type="pres">
      <dgm:prSet presAssocID="{A15CB274-5E81-48E7-863A-E5C6C1021A3C}" presName="spNode" presStyleCnt="0"/>
      <dgm:spPr/>
      <dgm:t>
        <a:bodyPr/>
        <a:lstStyle/>
        <a:p>
          <a:endParaRPr lang="en-US"/>
        </a:p>
      </dgm:t>
    </dgm:pt>
    <dgm:pt modelId="{95F45F70-18C4-4BB2-85D8-650793A0EF27}" type="pres">
      <dgm:prSet presAssocID="{D02FD027-D091-4C81-B9AA-0E67A7D69A33}" presName="sibTrans" presStyleLbl="sibTrans1D1" presStyleIdx="3" presStyleCnt="6"/>
      <dgm:spPr/>
      <dgm:t>
        <a:bodyPr/>
        <a:lstStyle/>
        <a:p>
          <a:endParaRPr lang="en-US"/>
        </a:p>
      </dgm:t>
    </dgm:pt>
    <dgm:pt modelId="{D3944AAD-725C-4349-9BBB-EB9B4157C76F}" type="pres">
      <dgm:prSet presAssocID="{39651FC5-203C-4213-A2AD-8919DFAC9C93}" presName="node" presStyleLbl="node1" presStyleIdx="4" presStyleCnt="6">
        <dgm:presLayoutVars>
          <dgm:bulletEnabled val="1"/>
        </dgm:presLayoutVars>
      </dgm:prSet>
      <dgm:spPr/>
      <dgm:t>
        <a:bodyPr/>
        <a:lstStyle/>
        <a:p>
          <a:endParaRPr lang="en-US"/>
        </a:p>
      </dgm:t>
    </dgm:pt>
    <dgm:pt modelId="{7B9CEA51-38DB-4D17-9050-38AC8F2B6B82}" type="pres">
      <dgm:prSet presAssocID="{39651FC5-203C-4213-A2AD-8919DFAC9C93}" presName="spNode" presStyleCnt="0"/>
      <dgm:spPr/>
      <dgm:t>
        <a:bodyPr/>
        <a:lstStyle/>
        <a:p>
          <a:endParaRPr lang="en-US"/>
        </a:p>
      </dgm:t>
    </dgm:pt>
    <dgm:pt modelId="{AAB8F9CC-3CFA-4C9D-B477-0B76F608573D}" type="pres">
      <dgm:prSet presAssocID="{449C909A-E426-491C-9F6B-77952588C4D4}" presName="sibTrans" presStyleLbl="sibTrans1D1" presStyleIdx="4" presStyleCnt="6"/>
      <dgm:spPr/>
      <dgm:t>
        <a:bodyPr/>
        <a:lstStyle/>
        <a:p>
          <a:endParaRPr lang="en-US"/>
        </a:p>
      </dgm:t>
    </dgm:pt>
    <dgm:pt modelId="{7ED9151B-FD2F-401C-9DE8-68787EFED62A}" type="pres">
      <dgm:prSet presAssocID="{6234BB1D-AF4A-4806-9CCA-B3173288A2AA}" presName="node" presStyleLbl="node1" presStyleIdx="5" presStyleCnt="6">
        <dgm:presLayoutVars>
          <dgm:bulletEnabled val="1"/>
        </dgm:presLayoutVars>
      </dgm:prSet>
      <dgm:spPr/>
      <dgm:t>
        <a:bodyPr/>
        <a:lstStyle/>
        <a:p>
          <a:endParaRPr lang="en-US"/>
        </a:p>
      </dgm:t>
    </dgm:pt>
    <dgm:pt modelId="{6D0098CA-EE0D-458C-A34D-7AE687C55762}" type="pres">
      <dgm:prSet presAssocID="{6234BB1D-AF4A-4806-9CCA-B3173288A2AA}" presName="spNode" presStyleCnt="0"/>
      <dgm:spPr/>
      <dgm:t>
        <a:bodyPr/>
        <a:lstStyle/>
        <a:p>
          <a:endParaRPr lang="en-US"/>
        </a:p>
      </dgm:t>
    </dgm:pt>
    <dgm:pt modelId="{63814BEA-066A-43D9-B09A-FAFAB029EDF6}" type="pres">
      <dgm:prSet presAssocID="{A86A35B8-9A6C-4090-9625-6607FDFA8863}" presName="sibTrans" presStyleLbl="sibTrans1D1" presStyleIdx="5" presStyleCnt="6"/>
      <dgm:spPr/>
      <dgm:t>
        <a:bodyPr/>
        <a:lstStyle/>
        <a:p>
          <a:endParaRPr lang="en-US"/>
        </a:p>
      </dgm:t>
    </dgm:pt>
  </dgm:ptLst>
  <dgm:cxnLst>
    <dgm:cxn modelId="{59075CB5-4D4B-7148-8E51-81591F149A0D}" type="presOf" srcId="{F3B57942-6730-4562-84D2-9D4A7C48B4B9}" destId="{ACFA8BB6-11F9-458F-B71C-AF7C1D530E98}" srcOrd="0" destOrd="0" presId="urn:microsoft.com/office/officeart/2005/8/layout/cycle5"/>
    <dgm:cxn modelId="{F60D3A62-93D8-794A-B043-F7F3DFE88B0A}" type="presOf" srcId="{6234BB1D-AF4A-4806-9CCA-B3173288A2AA}" destId="{7ED9151B-FD2F-401C-9DE8-68787EFED62A}" srcOrd="0" destOrd="0" presId="urn:microsoft.com/office/officeart/2005/8/layout/cycle5"/>
    <dgm:cxn modelId="{2E0C3D63-90CE-6B43-9AEE-C2C2C473085C}" type="presOf" srcId="{981A1C48-BC88-47F8-A49C-96DAF2E7E008}" destId="{12F4D370-8099-4D03-BD5F-1FDDFF26B073}" srcOrd="0" destOrd="0" presId="urn:microsoft.com/office/officeart/2005/8/layout/cycle5"/>
    <dgm:cxn modelId="{68E0F4FE-59A3-2042-94D7-409FA9F567E6}" type="presOf" srcId="{A86A35B8-9A6C-4090-9625-6607FDFA8863}" destId="{63814BEA-066A-43D9-B09A-FAFAB029EDF6}" srcOrd="0" destOrd="0" presId="urn:microsoft.com/office/officeart/2005/8/layout/cycle5"/>
    <dgm:cxn modelId="{5FCF06F9-43CC-42C6-BF8F-C1BBEE19699E}" srcId="{E67AB925-19D7-4A1A-8CBC-6EC3C533C3DD}" destId="{39651FC5-203C-4213-A2AD-8919DFAC9C93}" srcOrd="4" destOrd="0" parTransId="{251AF489-6CE0-4EF6-A65F-8CE781A59F2E}" sibTransId="{449C909A-E426-491C-9F6B-77952588C4D4}"/>
    <dgm:cxn modelId="{A74A8DAB-AEAC-4A8C-A7C3-B05C877C31B1}" srcId="{E67AB925-19D7-4A1A-8CBC-6EC3C533C3DD}" destId="{981A1C48-BC88-47F8-A49C-96DAF2E7E008}" srcOrd="1" destOrd="0" parTransId="{61ACC097-1A3C-49EC-9129-59249B8092E0}" sibTransId="{EFB38CB8-6EDA-4F4F-9725-42F17B0C2AFB}"/>
    <dgm:cxn modelId="{BD5D72DE-D949-C843-B982-FACE606F47AC}" type="presOf" srcId="{D02FD027-D091-4C81-B9AA-0E67A7D69A33}" destId="{95F45F70-18C4-4BB2-85D8-650793A0EF27}" srcOrd="0" destOrd="0" presId="urn:microsoft.com/office/officeart/2005/8/layout/cycle5"/>
    <dgm:cxn modelId="{53DECE76-ADB7-884E-8B25-CDDCEA40A9B6}" type="presOf" srcId="{86043994-FBFC-48C0-BCF2-7A92E4A7624C}" destId="{B1908A8D-1C97-4D61-9CAF-401B16A5EAEC}" srcOrd="0" destOrd="0" presId="urn:microsoft.com/office/officeart/2005/8/layout/cycle5"/>
    <dgm:cxn modelId="{FA082C09-E760-F740-8459-CCA274BF6593}" type="presOf" srcId="{CA5077C7-6EC9-4698-B905-EA8ECBE4C362}" destId="{132C7EF1-4562-4A89-9044-D1C1E2CF8CCD}" srcOrd="0" destOrd="0" presId="urn:microsoft.com/office/officeart/2005/8/layout/cycle5"/>
    <dgm:cxn modelId="{1C9FB637-FA22-5F47-BF3A-3A3BAE02251E}" type="presOf" srcId="{E67AB925-19D7-4A1A-8CBC-6EC3C533C3DD}" destId="{D8729296-4234-4F0C-AC20-E31A4066D18F}" srcOrd="0" destOrd="0" presId="urn:microsoft.com/office/officeart/2005/8/layout/cycle5"/>
    <dgm:cxn modelId="{2EB6D988-55C1-4732-949F-583A786DC79B}" srcId="{E67AB925-19D7-4A1A-8CBC-6EC3C533C3DD}" destId="{92B9542E-D2E5-4E00-B4E3-C5576916D02D}" srcOrd="2" destOrd="0" parTransId="{CCA55F08-C926-45F6-AE46-F95CCBDBB5C6}" sibTransId="{86043994-FBFC-48C0-BCF2-7A92E4A7624C}"/>
    <dgm:cxn modelId="{1D5C479A-E52F-42C5-B2D9-9F6D33DC0330}" srcId="{E67AB925-19D7-4A1A-8CBC-6EC3C533C3DD}" destId="{F3B57942-6730-4562-84D2-9D4A7C48B4B9}" srcOrd="0" destOrd="0" parTransId="{A7669EAB-8EAF-4F5A-8E71-2287E7A7AAEB}" sibTransId="{CA5077C7-6EC9-4698-B905-EA8ECBE4C362}"/>
    <dgm:cxn modelId="{AAF39A1B-666C-4371-92B7-4A74925A4088}" srcId="{E67AB925-19D7-4A1A-8CBC-6EC3C533C3DD}" destId="{A15CB274-5E81-48E7-863A-E5C6C1021A3C}" srcOrd="3" destOrd="0" parTransId="{88B33F02-A2F5-4E8C-8975-04EA1FC0568E}" sibTransId="{D02FD027-D091-4C81-B9AA-0E67A7D69A33}"/>
    <dgm:cxn modelId="{57749A59-012A-498E-9DB7-4D0B1BF407A2}" srcId="{E67AB925-19D7-4A1A-8CBC-6EC3C533C3DD}" destId="{6234BB1D-AF4A-4806-9CCA-B3173288A2AA}" srcOrd="5" destOrd="0" parTransId="{CBCC38E1-91EE-4A24-9ECA-48D935CBE7B1}" sibTransId="{A86A35B8-9A6C-4090-9625-6607FDFA8863}"/>
    <dgm:cxn modelId="{2849D70C-AF1A-6C41-A57B-31F634922213}" type="presOf" srcId="{449C909A-E426-491C-9F6B-77952588C4D4}" destId="{AAB8F9CC-3CFA-4C9D-B477-0B76F608573D}" srcOrd="0" destOrd="0" presId="urn:microsoft.com/office/officeart/2005/8/layout/cycle5"/>
    <dgm:cxn modelId="{2A0FF5C1-C8DB-F047-A3B5-55390127B804}" type="presOf" srcId="{EFB38CB8-6EDA-4F4F-9725-42F17B0C2AFB}" destId="{5BE7E7D1-F4A1-4D07-A711-B2B6029291F2}" srcOrd="0" destOrd="0" presId="urn:microsoft.com/office/officeart/2005/8/layout/cycle5"/>
    <dgm:cxn modelId="{94BD0B0E-9E03-F54D-87D3-956F06DB5D35}" type="presOf" srcId="{92B9542E-D2E5-4E00-B4E3-C5576916D02D}" destId="{C4046B52-BC72-4A82-A028-EE04E377466F}" srcOrd="0" destOrd="0" presId="urn:microsoft.com/office/officeart/2005/8/layout/cycle5"/>
    <dgm:cxn modelId="{04BBDB3F-4A38-5B46-8128-0F3C22EEB0DE}" type="presOf" srcId="{A15CB274-5E81-48E7-863A-E5C6C1021A3C}" destId="{CC080DCE-86D3-4FB2-94FD-32C1C5C0359C}" srcOrd="0" destOrd="0" presId="urn:microsoft.com/office/officeart/2005/8/layout/cycle5"/>
    <dgm:cxn modelId="{318E69F8-4A3B-F24E-9CD8-36937492ED26}" type="presOf" srcId="{39651FC5-203C-4213-A2AD-8919DFAC9C93}" destId="{D3944AAD-725C-4349-9BBB-EB9B4157C76F}" srcOrd="0" destOrd="0" presId="urn:microsoft.com/office/officeart/2005/8/layout/cycle5"/>
    <dgm:cxn modelId="{4530FA20-7094-4F47-A802-53F37E63DF85}" type="presParOf" srcId="{D8729296-4234-4F0C-AC20-E31A4066D18F}" destId="{ACFA8BB6-11F9-458F-B71C-AF7C1D530E98}" srcOrd="0" destOrd="0" presId="urn:microsoft.com/office/officeart/2005/8/layout/cycle5"/>
    <dgm:cxn modelId="{6D66F6F4-2CF3-324C-B1A2-7DF0A93A994C}" type="presParOf" srcId="{D8729296-4234-4F0C-AC20-E31A4066D18F}" destId="{C3646C0E-C48A-4218-AEDB-FA5B45D508D7}" srcOrd="1" destOrd="0" presId="urn:microsoft.com/office/officeart/2005/8/layout/cycle5"/>
    <dgm:cxn modelId="{39CFE7F6-A685-8D46-9EB0-A3A27FA1742C}" type="presParOf" srcId="{D8729296-4234-4F0C-AC20-E31A4066D18F}" destId="{132C7EF1-4562-4A89-9044-D1C1E2CF8CCD}" srcOrd="2" destOrd="0" presId="urn:microsoft.com/office/officeart/2005/8/layout/cycle5"/>
    <dgm:cxn modelId="{C69F4CE0-F118-A045-B18E-BBD42FF8C4F3}" type="presParOf" srcId="{D8729296-4234-4F0C-AC20-E31A4066D18F}" destId="{12F4D370-8099-4D03-BD5F-1FDDFF26B073}" srcOrd="3" destOrd="0" presId="urn:microsoft.com/office/officeart/2005/8/layout/cycle5"/>
    <dgm:cxn modelId="{E1819B61-2448-4945-9948-795A2F93B459}" type="presParOf" srcId="{D8729296-4234-4F0C-AC20-E31A4066D18F}" destId="{5C3E76E5-8378-4770-A525-2F8DC77ACE58}" srcOrd="4" destOrd="0" presId="urn:microsoft.com/office/officeart/2005/8/layout/cycle5"/>
    <dgm:cxn modelId="{DD26A0C9-6B02-7A43-8C9F-1788361E90E2}" type="presParOf" srcId="{D8729296-4234-4F0C-AC20-E31A4066D18F}" destId="{5BE7E7D1-F4A1-4D07-A711-B2B6029291F2}" srcOrd="5" destOrd="0" presId="urn:microsoft.com/office/officeart/2005/8/layout/cycle5"/>
    <dgm:cxn modelId="{9CE3AC05-3947-794D-B7AE-C3657ED211AB}" type="presParOf" srcId="{D8729296-4234-4F0C-AC20-E31A4066D18F}" destId="{C4046B52-BC72-4A82-A028-EE04E377466F}" srcOrd="6" destOrd="0" presId="urn:microsoft.com/office/officeart/2005/8/layout/cycle5"/>
    <dgm:cxn modelId="{47373A65-2A61-F34A-8569-B914D3921022}" type="presParOf" srcId="{D8729296-4234-4F0C-AC20-E31A4066D18F}" destId="{31D02C40-1274-4013-9B29-FF1F043F54A5}" srcOrd="7" destOrd="0" presId="urn:microsoft.com/office/officeart/2005/8/layout/cycle5"/>
    <dgm:cxn modelId="{C87FC59C-204D-904F-90D6-6C6C40FA8AE4}" type="presParOf" srcId="{D8729296-4234-4F0C-AC20-E31A4066D18F}" destId="{B1908A8D-1C97-4D61-9CAF-401B16A5EAEC}" srcOrd="8" destOrd="0" presId="urn:microsoft.com/office/officeart/2005/8/layout/cycle5"/>
    <dgm:cxn modelId="{875AFAA8-6575-7446-9688-5A8A0E583BF4}" type="presParOf" srcId="{D8729296-4234-4F0C-AC20-E31A4066D18F}" destId="{CC080DCE-86D3-4FB2-94FD-32C1C5C0359C}" srcOrd="9" destOrd="0" presId="urn:microsoft.com/office/officeart/2005/8/layout/cycle5"/>
    <dgm:cxn modelId="{A0509C55-2A36-F74A-8505-A0D4823BE541}" type="presParOf" srcId="{D8729296-4234-4F0C-AC20-E31A4066D18F}" destId="{4072CFD4-48CC-48D1-8B95-07639CA9DC05}" srcOrd="10" destOrd="0" presId="urn:microsoft.com/office/officeart/2005/8/layout/cycle5"/>
    <dgm:cxn modelId="{5A25D7DA-7834-5E4B-B507-974FF18FBC08}" type="presParOf" srcId="{D8729296-4234-4F0C-AC20-E31A4066D18F}" destId="{95F45F70-18C4-4BB2-85D8-650793A0EF27}" srcOrd="11" destOrd="0" presId="urn:microsoft.com/office/officeart/2005/8/layout/cycle5"/>
    <dgm:cxn modelId="{6DBED65B-F8EB-6B49-9153-4599A2CD9012}" type="presParOf" srcId="{D8729296-4234-4F0C-AC20-E31A4066D18F}" destId="{D3944AAD-725C-4349-9BBB-EB9B4157C76F}" srcOrd="12" destOrd="0" presId="urn:microsoft.com/office/officeart/2005/8/layout/cycle5"/>
    <dgm:cxn modelId="{7C0EA807-52BA-4645-99AC-84D690D5CF9F}" type="presParOf" srcId="{D8729296-4234-4F0C-AC20-E31A4066D18F}" destId="{7B9CEA51-38DB-4D17-9050-38AC8F2B6B82}" srcOrd="13" destOrd="0" presId="urn:microsoft.com/office/officeart/2005/8/layout/cycle5"/>
    <dgm:cxn modelId="{3A464D3E-CEBB-CB41-A6FF-B1384D6732C6}" type="presParOf" srcId="{D8729296-4234-4F0C-AC20-E31A4066D18F}" destId="{AAB8F9CC-3CFA-4C9D-B477-0B76F608573D}" srcOrd="14" destOrd="0" presId="urn:microsoft.com/office/officeart/2005/8/layout/cycle5"/>
    <dgm:cxn modelId="{6ACC1A63-45C0-354D-8744-5D8304D1CBFC}" type="presParOf" srcId="{D8729296-4234-4F0C-AC20-E31A4066D18F}" destId="{7ED9151B-FD2F-401C-9DE8-68787EFED62A}" srcOrd="15" destOrd="0" presId="urn:microsoft.com/office/officeart/2005/8/layout/cycle5"/>
    <dgm:cxn modelId="{A8A8B829-5AFF-1645-BABE-CEA58D812360}" type="presParOf" srcId="{D8729296-4234-4F0C-AC20-E31A4066D18F}" destId="{6D0098CA-EE0D-458C-A34D-7AE687C55762}" srcOrd="16" destOrd="0" presId="urn:microsoft.com/office/officeart/2005/8/layout/cycle5"/>
    <dgm:cxn modelId="{B4C03179-CA83-2442-A579-333D5792DBA0}" type="presParOf" srcId="{D8729296-4234-4F0C-AC20-E31A4066D18F}" destId="{63814BEA-066A-43D9-B09A-FAFAB029EDF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A8BB6-11F9-458F-B71C-AF7C1D530E98}">
      <dsp:nvSpPr>
        <dsp:cNvPr id="0" name=""/>
        <dsp:cNvSpPr/>
      </dsp:nvSpPr>
      <dsp:spPr>
        <a:xfrm>
          <a:off x="3112967" y="0"/>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Establish clinical guidelines and best practices</a:t>
          </a:r>
          <a:endParaRPr lang="en-US" sz="1200" b="1" kern="1200" dirty="0"/>
        </a:p>
      </dsp:txBody>
      <dsp:txXfrm>
        <a:off x="3158103" y="45136"/>
        <a:ext cx="1332227" cy="834352"/>
      </dsp:txXfrm>
    </dsp:sp>
    <dsp:sp modelId="{132C7EF1-4562-4A89-9044-D1C1E2CF8CCD}">
      <dsp:nvSpPr>
        <dsp:cNvPr id="0" name=""/>
        <dsp:cNvSpPr/>
      </dsp:nvSpPr>
      <dsp:spPr>
        <a:xfrm>
          <a:off x="1909363" y="437095"/>
          <a:ext cx="4356481" cy="4356481"/>
        </a:xfrm>
        <a:custGeom>
          <a:avLst/>
          <a:gdLst/>
          <a:ahLst/>
          <a:cxnLst/>
          <a:rect l="0" t="0" r="0" b="0"/>
          <a:pathLst>
            <a:path>
              <a:moveTo>
                <a:pt x="2869917" y="112734"/>
              </a:moveTo>
              <a:arcTo wR="2178240" hR="2178240" stAng="17310850" swAng="1225943"/>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2F4D370-8099-4D03-BD5F-1FDDFF26B073}">
      <dsp:nvSpPr>
        <dsp:cNvPr id="0" name=""/>
        <dsp:cNvSpPr/>
      </dsp:nvSpPr>
      <dsp:spPr>
        <a:xfrm>
          <a:off x="5289962" y="1091183"/>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Collect data by each facility</a:t>
          </a:r>
          <a:endParaRPr lang="en-US" sz="1200" b="1" kern="1200" dirty="0"/>
        </a:p>
      </dsp:txBody>
      <dsp:txXfrm>
        <a:off x="5335098" y="1136319"/>
        <a:ext cx="1332227" cy="834352"/>
      </dsp:txXfrm>
    </dsp:sp>
    <dsp:sp modelId="{5BE7E7D1-F4A1-4D07-A711-B2B6029291F2}">
      <dsp:nvSpPr>
        <dsp:cNvPr id="0" name=""/>
        <dsp:cNvSpPr/>
      </dsp:nvSpPr>
      <dsp:spPr>
        <a:xfrm>
          <a:off x="1936559" y="464375"/>
          <a:ext cx="4356481" cy="4356481"/>
        </a:xfrm>
        <a:custGeom>
          <a:avLst/>
          <a:gdLst/>
          <a:ahLst/>
          <a:cxnLst/>
          <a:rect l="0" t="0" r="0" b="0"/>
          <a:pathLst>
            <a:path>
              <a:moveTo>
                <a:pt x="4322532" y="1795168"/>
              </a:moveTo>
              <a:arcTo wR="2178240" hR="2178240" stAng="20992267" swAng="1215466"/>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4046B52-BC72-4A82-A028-EE04E377466F}">
      <dsp:nvSpPr>
        <dsp:cNvPr id="0" name=""/>
        <dsp:cNvSpPr/>
      </dsp:nvSpPr>
      <dsp:spPr>
        <a:xfrm>
          <a:off x="5289962" y="3269424"/>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Review for Quality</a:t>
          </a:r>
          <a:endParaRPr lang="en-US" sz="1200" b="1" kern="1200" dirty="0"/>
        </a:p>
      </dsp:txBody>
      <dsp:txXfrm>
        <a:off x="5335098" y="3314560"/>
        <a:ext cx="1332227" cy="834352"/>
      </dsp:txXfrm>
    </dsp:sp>
    <dsp:sp modelId="{B1908A8D-1C97-4D61-9CAF-401B16A5EAEC}">
      <dsp:nvSpPr>
        <dsp:cNvPr id="0" name=""/>
        <dsp:cNvSpPr/>
      </dsp:nvSpPr>
      <dsp:spPr>
        <a:xfrm>
          <a:off x="1936559" y="464375"/>
          <a:ext cx="4356481" cy="4356481"/>
        </a:xfrm>
        <a:custGeom>
          <a:avLst/>
          <a:gdLst/>
          <a:ahLst/>
          <a:cxnLst/>
          <a:rect l="0" t="0" r="0" b="0"/>
          <a:pathLst>
            <a:path>
              <a:moveTo>
                <a:pt x="3564348" y="3858549"/>
              </a:moveTo>
              <a:arcTo wR="2178240" hR="2178240" stAng="3028820" swAng="92393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C080DCE-86D3-4FB2-94FD-32C1C5C0359C}">
      <dsp:nvSpPr>
        <dsp:cNvPr id="0" name=""/>
        <dsp:cNvSpPr/>
      </dsp:nvSpPr>
      <dsp:spPr>
        <a:xfrm>
          <a:off x="3403550" y="4358544"/>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Validate findings and best practices</a:t>
          </a:r>
          <a:endParaRPr lang="en-US" sz="1200" b="1" kern="1200" dirty="0"/>
        </a:p>
      </dsp:txBody>
      <dsp:txXfrm>
        <a:off x="3448686" y="4403680"/>
        <a:ext cx="1332227" cy="834352"/>
      </dsp:txXfrm>
    </dsp:sp>
    <dsp:sp modelId="{95F45F70-18C4-4BB2-85D8-650793A0EF27}">
      <dsp:nvSpPr>
        <dsp:cNvPr id="0" name=""/>
        <dsp:cNvSpPr/>
      </dsp:nvSpPr>
      <dsp:spPr>
        <a:xfrm>
          <a:off x="1936559" y="464375"/>
          <a:ext cx="4356481" cy="4356481"/>
        </a:xfrm>
        <a:custGeom>
          <a:avLst/>
          <a:gdLst/>
          <a:ahLst/>
          <a:cxnLst/>
          <a:rect l="0" t="0" r="0" b="0"/>
          <a:pathLst>
            <a:path>
              <a:moveTo>
                <a:pt x="1288078" y="4166290"/>
              </a:moveTo>
              <a:arcTo wR="2178240" hR="2178240" stAng="6847246" swAng="923934"/>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3944AAD-725C-4349-9BBB-EB9B4157C76F}">
      <dsp:nvSpPr>
        <dsp:cNvPr id="0" name=""/>
        <dsp:cNvSpPr/>
      </dsp:nvSpPr>
      <dsp:spPr>
        <a:xfrm>
          <a:off x="1517138" y="3269424"/>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Share data (reactive to proactive)</a:t>
          </a:r>
          <a:endParaRPr lang="en-US" sz="1200" b="1" kern="1200" dirty="0"/>
        </a:p>
      </dsp:txBody>
      <dsp:txXfrm>
        <a:off x="1562274" y="3314560"/>
        <a:ext cx="1332227" cy="834352"/>
      </dsp:txXfrm>
    </dsp:sp>
    <dsp:sp modelId="{AAB8F9CC-3CFA-4C9D-B477-0B76F608573D}">
      <dsp:nvSpPr>
        <dsp:cNvPr id="0" name=""/>
        <dsp:cNvSpPr/>
      </dsp:nvSpPr>
      <dsp:spPr>
        <a:xfrm>
          <a:off x="1936559" y="464375"/>
          <a:ext cx="4356481" cy="4356481"/>
        </a:xfrm>
        <a:custGeom>
          <a:avLst/>
          <a:gdLst/>
          <a:ahLst/>
          <a:cxnLst/>
          <a:rect l="0" t="0" r="0" b="0"/>
          <a:pathLst>
            <a:path>
              <a:moveTo>
                <a:pt x="33948" y="2561312"/>
              </a:moveTo>
              <a:arcTo wR="2178240" hR="2178240" stAng="10192267" swAng="1215466"/>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ED9151B-FD2F-401C-9DE8-68787EFED62A}">
      <dsp:nvSpPr>
        <dsp:cNvPr id="0" name=""/>
        <dsp:cNvSpPr/>
      </dsp:nvSpPr>
      <dsp:spPr>
        <a:xfrm>
          <a:off x="1517138" y="1091183"/>
          <a:ext cx="1422499" cy="9246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0" kern="1200" dirty="0" smtClean="0"/>
            <a:t>Raise standards through system-wide learning</a:t>
          </a:r>
          <a:endParaRPr lang="en-US" sz="1200" b="1" kern="1200" dirty="0"/>
        </a:p>
      </dsp:txBody>
      <dsp:txXfrm>
        <a:off x="1562274" y="1136319"/>
        <a:ext cx="1332227" cy="834352"/>
      </dsp:txXfrm>
    </dsp:sp>
    <dsp:sp modelId="{63814BEA-066A-43D9-B09A-FAFAB029EDF6}">
      <dsp:nvSpPr>
        <dsp:cNvPr id="0" name=""/>
        <dsp:cNvSpPr/>
      </dsp:nvSpPr>
      <dsp:spPr>
        <a:xfrm>
          <a:off x="1986189" y="413846"/>
          <a:ext cx="4356481" cy="4356481"/>
        </a:xfrm>
        <a:custGeom>
          <a:avLst/>
          <a:gdLst/>
          <a:ahLst/>
          <a:cxnLst/>
          <a:rect l="0" t="0" r="0" b="0"/>
          <a:pathLst>
            <a:path>
              <a:moveTo>
                <a:pt x="694277" y="583692"/>
              </a:moveTo>
              <a:arcTo wR="2178240" hR="2178240" stAng="13623436" swAng="634636"/>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E19E4-FF2C-C14D-826E-446745D5C3E5}" type="datetimeFigureOut">
              <a:rPr lang="en-US" smtClean="0"/>
              <a:t>6/16/16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9DD38-E1ED-D648-B1A5-AA98D5199007}" type="slidenum">
              <a:rPr lang="en-US" smtClean="0"/>
              <a:t>‹#›</a:t>
            </a:fld>
            <a:endParaRPr lang="en-US" dirty="0"/>
          </a:p>
        </p:txBody>
      </p:sp>
    </p:spTree>
    <p:extLst>
      <p:ext uri="{BB962C8B-B14F-4D97-AF65-F5344CB8AC3E}">
        <p14:creationId xmlns:p14="http://schemas.microsoft.com/office/powerpoint/2010/main" val="464236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fld id="{17E0C285-31E6-44C5-A9BC-A88A6F800758}" type="slidenum">
              <a:rPr lang="en-US" smtClean="0">
                <a:effectLst/>
              </a:rPr>
              <a:t>9</a:t>
            </a:fld>
            <a:endParaRPr lang="en-US" dirty="0">
              <a:effectLst/>
            </a:endParaRPr>
          </a:p>
        </p:txBody>
      </p:sp>
    </p:spTree>
    <p:extLst>
      <p:ext uri="{BB962C8B-B14F-4D97-AF65-F5344CB8AC3E}">
        <p14:creationId xmlns:p14="http://schemas.microsoft.com/office/powerpoint/2010/main" val="337929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32</a:t>
            </a:fld>
            <a:endParaRPr lang="en-US" dirty="0"/>
          </a:p>
        </p:txBody>
      </p:sp>
    </p:spTree>
    <p:extLst>
      <p:ext uri="{BB962C8B-B14F-4D97-AF65-F5344CB8AC3E}">
        <p14:creationId xmlns:p14="http://schemas.microsoft.com/office/powerpoint/2010/main" val="39951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33</a:t>
            </a:fld>
            <a:endParaRPr lang="en-US" dirty="0"/>
          </a:p>
        </p:txBody>
      </p:sp>
    </p:spTree>
    <p:extLst>
      <p:ext uri="{BB962C8B-B14F-4D97-AF65-F5344CB8AC3E}">
        <p14:creationId xmlns:p14="http://schemas.microsoft.com/office/powerpoint/2010/main" val="301563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9DD38-E1ED-D648-B1A5-AA98D5199007}" type="slidenum">
              <a:rPr lang="en-US" smtClean="0"/>
              <a:t>36</a:t>
            </a:fld>
            <a:endParaRPr lang="en-US" dirty="0"/>
          </a:p>
        </p:txBody>
      </p:sp>
    </p:spTree>
    <p:extLst>
      <p:ext uri="{BB962C8B-B14F-4D97-AF65-F5344CB8AC3E}">
        <p14:creationId xmlns:p14="http://schemas.microsoft.com/office/powerpoint/2010/main" val="411035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fld id="{17E0C285-31E6-44C5-A9BC-A88A6F800758}" type="slidenum">
              <a:rPr lang="en-US" smtClean="0">
                <a:effectLst/>
              </a:rPr>
              <a:t>11</a:t>
            </a:fld>
            <a:endParaRPr lang="en-US" dirty="0">
              <a:effectLst/>
            </a:endParaRPr>
          </a:p>
        </p:txBody>
      </p:sp>
    </p:spTree>
    <p:extLst>
      <p:ext uri="{BB962C8B-B14F-4D97-AF65-F5344CB8AC3E}">
        <p14:creationId xmlns:p14="http://schemas.microsoft.com/office/powerpoint/2010/main" val="8354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25</a:t>
            </a:fld>
            <a:endParaRPr lang="en-US" dirty="0"/>
          </a:p>
        </p:txBody>
      </p:sp>
    </p:spTree>
    <p:extLst>
      <p:ext uri="{BB962C8B-B14F-4D97-AF65-F5344CB8AC3E}">
        <p14:creationId xmlns:p14="http://schemas.microsoft.com/office/powerpoint/2010/main" val="14414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26</a:t>
            </a:fld>
            <a:endParaRPr lang="en-US" dirty="0"/>
          </a:p>
        </p:txBody>
      </p:sp>
    </p:spTree>
    <p:extLst>
      <p:ext uri="{BB962C8B-B14F-4D97-AF65-F5344CB8AC3E}">
        <p14:creationId xmlns:p14="http://schemas.microsoft.com/office/powerpoint/2010/main" val="412806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27</a:t>
            </a:fld>
            <a:endParaRPr lang="en-US" dirty="0"/>
          </a:p>
        </p:txBody>
      </p:sp>
    </p:spTree>
    <p:extLst>
      <p:ext uri="{BB962C8B-B14F-4D97-AF65-F5344CB8AC3E}">
        <p14:creationId xmlns:p14="http://schemas.microsoft.com/office/powerpoint/2010/main" val="427326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28</a:t>
            </a:fld>
            <a:endParaRPr lang="en-US" dirty="0"/>
          </a:p>
        </p:txBody>
      </p:sp>
    </p:spTree>
    <p:extLst>
      <p:ext uri="{BB962C8B-B14F-4D97-AF65-F5344CB8AC3E}">
        <p14:creationId xmlns:p14="http://schemas.microsoft.com/office/powerpoint/2010/main" val="261466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29</a:t>
            </a:fld>
            <a:endParaRPr lang="en-US" dirty="0"/>
          </a:p>
        </p:txBody>
      </p:sp>
    </p:spTree>
    <p:extLst>
      <p:ext uri="{BB962C8B-B14F-4D97-AF65-F5344CB8AC3E}">
        <p14:creationId xmlns:p14="http://schemas.microsoft.com/office/powerpoint/2010/main" val="394808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30</a:t>
            </a:fld>
            <a:endParaRPr lang="en-US" dirty="0"/>
          </a:p>
        </p:txBody>
      </p:sp>
    </p:spTree>
    <p:extLst>
      <p:ext uri="{BB962C8B-B14F-4D97-AF65-F5344CB8AC3E}">
        <p14:creationId xmlns:p14="http://schemas.microsoft.com/office/powerpoint/2010/main" val="293757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a:defRPr/>
            </a:pPr>
            <a:fld id="{7435E2CA-A5B9-463B-B2AA-904E470DFF77}" type="slidenum">
              <a:rPr lang="en-US" smtClean="0"/>
              <a:pPr>
                <a:defRPr/>
              </a:pPr>
              <a:t>31</a:t>
            </a:fld>
            <a:endParaRPr lang="en-US" dirty="0"/>
          </a:p>
        </p:txBody>
      </p:sp>
    </p:spTree>
    <p:extLst>
      <p:ext uri="{BB962C8B-B14F-4D97-AF65-F5344CB8AC3E}">
        <p14:creationId xmlns:p14="http://schemas.microsoft.com/office/powerpoint/2010/main" val="7501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2A40B-32B1-45C7-81BE-917035C1600C}" type="datetime1">
              <a:rPr lang="en-US" smtClean="0"/>
              <a:t>6/16/16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163746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9645A-A768-48DD-9B78-405C8D47BF59}" type="datetime1">
              <a:rPr lang="en-US" smtClean="0"/>
              <a:t>6/16/16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39664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2A082-D21D-4F30-9A6F-58485536C483}" type="datetime1">
              <a:rPr lang="en-US" smtClean="0"/>
              <a:t>6/16/16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295935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CD818-1913-4261-A452-A1480B088D10}" type="datetime1">
              <a:rPr lang="en-US" smtClean="0"/>
              <a:t>6/16/16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33633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820DB-1003-4ECC-9098-9EDE33D6CAB0}" type="datetime1">
              <a:rPr lang="en-US" smtClean="0"/>
              <a:t>6/16/16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103558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A9F10-8C9B-4EBD-9067-F7B09BD864A4}" type="datetime1">
              <a:rPr lang="en-US" smtClean="0"/>
              <a:t>6/16/16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9086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65BDF-0CF2-4000-BEC1-20FE2A9BF00C}" type="datetime1">
              <a:rPr lang="en-US" smtClean="0"/>
              <a:t>6/16/16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318672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34F02-3B73-45C0-BBE3-398C30FF4CDF}" type="datetime1">
              <a:rPr lang="en-US" smtClean="0"/>
              <a:t>6/16/16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155697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CB88F-7B39-4ED9-AA1A-9F69B03E21FB}" type="datetime1">
              <a:rPr lang="en-US" smtClean="0"/>
              <a:t>6/16/16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215457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3D74C-C397-4450-A39D-CE1396A79111}" type="datetime1">
              <a:rPr lang="en-US" smtClean="0"/>
              <a:t>6/16/16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26125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57E2D-0550-44AD-B05C-639FBE036AAC}" type="datetime1">
              <a:rPr lang="en-US" smtClean="0"/>
              <a:t>6/16/16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E9AE-D769-E440-9638-4F60103791D8}" type="slidenum">
              <a:rPr lang="en-US" smtClean="0"/>
              <a:t>‹#›</a:t>
            </a:fld>
            <a:endParaRPr lang="en-US" dirty="0"/>
          </a:p>
        </p:txBody>
      </p:sp>
    </p:spTree>
    <p:extLst>
      <p:ext uri="{BB962C8B-B14F-4D97-AF65-F5344CB8AC3E}">
        <p14:creationId xmlns:p14="http://schemas.microsoft.com/office/powerpoint/2010/main" val="2966818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34D33F-503C-4C4D-93D9-C7097C15A50D}" type="datetime1">
              <a:rPr lang="en-US" smtClean="0"/>
              <a:t>6/16/16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8E9AE-D769-E440-9638-4F60103791D8}" type="slidenum">
              <a:rPr lang="en-US" smtClean="0"/>
              <a:t>‹#›</a:t>
            </a:fld>
            <a:endParaRPr lang="en-US" dirty="0"/>
          </a:p>
        </p:txBody>
      </p:sp>
    </p:spTree>
    <p:extLst>
      <p:ext uri="{BB962C8B-B14F-4D97-AF65-F5344CB8AC3E}">
        <p14:creationId xmlns:p14="http://schemas.microsoft.com/office/powerpoint/2010/main" val="136458492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496" y="1904351"/>
            <a:ext cx="7772400" cy="1368127"/>
          </a:xfrm>
        </p:spPr>
        <p:txBody>
          <a:bodyPr>
            <a:normAutofit/>
          </a:bodyPr>
          <a:lstStyle/>
          <a:p>
            <a:r>
              <a:rPr lang="en-US" sz="4000" b="1" dirty="0" smtClean="0">
                <a:solidFill>
                  <a:srgbClr val="800000"/>
                </a:solidFill>
                <a:latin typeface="Georgia"/>
                <a:cs typeface="Georgia"/>
              </a:rPr>
              <a:t>Using a PSO to Build an Even Safer Healthcare System</a:t>
            </a:r>
            <a:endParaRPr lang="en-US" sz="4000" b="1" dirty="0">
              <a:solidFill>
                <a:srgbClr val="800000"/>
              </a:solidFill>
              <a:latin typeface="Georgia"/>
              <a:cs typeface="Georgia"/>
            </a:endParaRPr>
          </a:p>
        </p:txBody>
      </p:sp>
      <p:sp>
        <p:nvSpPr>
          <p:cNvPr id="2050" name="Rectangle 3"/>
          <p:cNvSpPr>
            <a:spLocks noGrp="1" noChangeArrowheads="1"/>
          </p:cNvSpPr>
          <p:nvPr>
            <p:ph type="subTitle" idx="1"/>
          </p:nvPr>
        </p:nvSpPr>
        <p:spPr>
          <a:xfrm>
            <a:off x="1143000" y="3350187"/>
            <a:ext cx="6858000" cy="1048077"/>
          </a:xfrm>
        </p:spPr>
        <p:txBody>
          <a:bodyPr>
            <a:normAutofit fontScale="25000" lnSpcReduction="20000"/>
          </a:bodyPr>
          <a:lstStyle/>
          <a:p>
            <a:pPr marL="0" indent="0">
              <a:buNone/>
            </a:pPr>
            <a:r>
              <a:rPr lang="en-US" sz="7200" b="1" dirty="0" smtClean="0"/>
              <a:t>NPSF Webinar</a:t>
            </a:r>
          </a:p>
          <a:p>
            <a:pPr marL="0" indent="0">
              <a:buNone/>
            </a:pPr>
            <a:r>
              <a:rPr lang="en-US" sz="7200" b="1" dirty="0" smtClean="0"/>
              <a:t>June 23, 2016 </a:t>
            </a:r>
            <a:endParaRPr lang="en-US" sz="7200" b="1" dirty="0"/>
          </a:p>
          <a:p>
            <a:pPr marL="0" indent="0" algn="l" eaLnBrk="1" hangingPunct="1">
              <a:buNone/>
              <a:defRPr/>
            </a:pPr>
            <a:endParaRPr lang="en-US" sz="7200" dirty="0">
              <a:solidFill>
                <a:srgbClr val="0000FF"/>
              </a:solidFill>
              <a:latin typeface="Georgia" charset="0"/>
            </a:endParaRPr>
          </a:p>
          <a:p>
            <a:pPr marL="0" indent="0" algn="l" eaLnBrk="1" hangingPunct="1">
              <a:buNone/>
              <a:defRPr/>
            </a:pPr>
            <a:r>
              <a:rPr lang="en-US" sz="7200" dirty="0" smtClean="0">
                <a:solidFill>
                  <a:srgbClr val="0000FF"/>
                </a:solidFill>
                <a:latin typeface="Georgia" charset="0"/>
              </a:rPr>
              <a:t>		</a:t>
            </a:r>
          </a:p>
        </p:txBody>
      </p:sp>
      <p:pic>
        <p:nvPicPr>
          <p:cNvPr id="5" name="Picture 4" descr="AQ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90791" y="218302"/>
            <a:ext cx="372427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176783" y="1195402"/>
            <a:ext cx="5926667" cy="369332"/>
          </a:xfrm>
          <a:prstGeom prst="rect">
            <a:avLst/>
          </a:prstGeom>
        </p:spPr>
        <p:txBody>
          <a:bodyPr wrap="square">
            <a:spAutoFit/>
          </a:bodyPr>
          <a:lstStyle/>
          <a:p>
            <a:r>
              <a:rPr lang="en-US" i="1" dirty="0" smtClean="0">
                <a:solidFill>
                  <a:srgbClr val="800000"/>
                </a:solidFill>
              </a:rPr>
              <a:t>PSOs </a:t>
            </a:r>
            <a:r>
              <a:rPr lang="en-US" i="1" dirty="0">
                <a:solidFill>
                  <a:srgbClr val="800000"/>
                </a:solidFill>
              </a:rPr>
              <a:t>and Healthcare Providers Advancing Patient Safety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249" y="4765295"/>
            <a:ext cx="3572256" cy="1591056"/>
          </a:xfrm>
          <a:prstGeom prst="rect">
            <a:avLst/>
          </a:prstGeom>
        </p:spPr>
      </p:pic>
      <p:sp>
        <p:nvSpPr>
          <p:cNvPr id="6" name="Slide Number Placeholder 5"/>
          <p:cNvSpPr>
            <a:spLocks noGrp="1"/>
          </p:cNvSpPr>
          <p:nvPr>
            <p:ph type="sldNum" sz="quarter" idx="12"/>
          </p:nvPr>
        </p:nvSpPr>
        <p:spPr/>
        <p:txBody>
          <a:bodyPr/>
          <a:lstStyle/>
          <a:p>
            <a:fld id="{EDF8E9AE-D769-E440-9638-4F60103791D8}" type="slidenum">
              <a:rPr lang="en-US" smtClean="0"/>
              <a:t>1</a:t>
            </a:fld>
            <a:endParaRPr lang="en-US" dirty="0"/>
          </a:p>
        </p:txBody>
      </p:sp>
    </p:spTree>
    <p:extLst>
      <p:ext uri="{BB962C8B-B14F-4D97-AF65-F5344CB8AC3E}">
        <p14:creationId xmlns:p14="http://schemas.microsoft.com/office/powerpoint/2010/main" val="248381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18" y="653999"/>
            <a:ext cx="7886700" cy="1010205"/>
          </a:xfrm>
        </p:spPr>
        <p:txBody>
          <a:bodyPr>
            <a:normAutofit fontScale="90000"/>
          </a:bodyPr>
          <a:lstStyle/>
          <a:p>
            <a:r>
              <a:rPr lang="en-US" sz="4000" b="1" dirty="0" smtClean="0">
                <a:solidFill>
                  <a:srgbClr val="800000"/>
                </a:solidFill>
                <a:latin typeface="Georgia" pitchFamily="18" charset="0"/>
              </a:rPr>
              <a:t/>
            </a:r>
            <a:br>
              <a:rPr lang="en-US" sz="4000" b="1" dirty="0" smtClean="0">
                <a:solidFill>
                  <a:srgbClr val="800000"/>
                </a:solidFill>
                <a:latin typeface="Georgia" pitchFamily="18" charset="0"/>
              </a:rPr>
            </a:br>
            <a:r>
              <a:rPr lang="en-US" sz="4000" b="1" dirty="0" smtClean="0">
                <a:solidFill>
                  <a:srgbClr val="800000"/>
                </a:solidFill>
                <a:latin typeface="Georgia" pitchFamily="18" charset="0"/>
              </a:rPr>
              <a:t>Patient </a:t>
            </a:r>
            <a:r>
              <a:rPr lang="en-US" sz="4000" b="1" dirty="0">
                <a:solidFill>
                  <a:srgbClr val="800000"/>
                </a:solidFill>
                <a:latin typeface="Georgia" pitchFamily="18" charset="0"/>
              </a:rPr>
              <a:t>Safety Evaluation System (PSES</a:t>
            </a:r>
            <a:r>
              <a:rPr lang="en-US" sz="4000" b="1" dirty="0" smtClean="0">
                <a:solidFill>
                  <a:srgbClr val="800000"/>
                </a:solidFill>
                <a:latin typeface="Georgia" pitchFamily="18" charset="0"/>
              </a:rPr>
              <a:t>) </a:t>
            </a:r>
            <a:r>
              <a:rPr lang="en-US" b="1" dirty="0">
                <a:solidFill>
                  <a:srgbClr val="800000"/>
                </a:solidFill>
                <a:latin typeface="Georgia" pitchFamily="18" charset="0"/>
              </a:rPr>
              <a:t/>
            </a:r>
            <a:br>
              <a:rPr lang="en-US" b="1" dirty="0">
                <a:solidFill>
                  <a:srgbClr val="800000"/>
                </a:solidFill>
                <a:latin typeface="Georgia" pitchFamily="18" charset="0"/>
              </a:rPr>
            </a:br>
            <a:endParaRPr lang="en-US" b="1" dirty="0">
              <a:solidFill>
                <a:srgbClr val="800000"/>
              </a:solidFill>
              <a:latin typeface="Georgia" pitchFamily="18" charset="0"/>
            </a:endParaRPr>
          </a:p>
        </p:txBody>
      </p:sp>
      <p:sp>
        <p:nvSpPr>
          <p:cNvPr id="3" name="Content Placeholder 2"/>
          <p:cNvSpPr>
            <a:spLocks noGrp="1"/>
          </p:cNvSpPr>
          <p:nvPr>
            <p:ph idx="1"/>
          </p:nvPr>
        </p:nvSpPr>
        <p:spPr>
          <a:xfrm>
            <a:off x="545937" y="1664204"/>
            <a:ext cx="7610039" cy="4384172"/>
          </a:xfrm>
        </p:spPr>
        <p:txBody>
          <a:bodyPr>
            <a:normAutofit fontScale="92500" lnSpcReduction="10000"/>
          </a:bodyPr>
          <a:lstStyle/>
          <a:p>
            <a:pPr marL="400050" lvl="1" indent="0">
              <a:buNone/>
            </a:pPr>
            <a:endParaRPr lang="en-US" sz="1600" dirty="0">
              <a:latin typeface="Georgia" pitchFamily="18" charset="0"/>
            </a:endParaRPr>
          </a:p>
          <a:p>
            <a:pPr marL="400050" lvl="1" indent="0">
              <a:buNone/>
            </a:pPr>
            <a:r>
              <a:rPr lang="en-US" sz="2400" dirty="0" smtClean="0">
                <a:latin typeface="Georgia"/>
                <a:cs typeface="Georgia"/>
              </a:rPr>
              <a:t>The </a:t>
            </a:r>
            <a:r>
              <a:rPr lang="en-US" sz="2400" dirty="0">
                <a:latin typeface="Georgia"/>
                <a:cs typeface="Georgia"/>
              </a:rPr>
              <a:t>collection, management, or analysis of </a:t>
            </a:r>
            <a:r>
              <a:rPr lang="en-US" sz="2400" dirty="0" smtClean="0">
                <a:latin typeface="Georgia"/>
                <a:cs typeface="Georgia"/>
              </a:rPr>
              <a:t>confidential information </a:t>
            </a:r>
            <a:r>
              <a:rPr lang="en-US" sz="2400" dirty="0">
                <a:latin typeface="Georgia"/>
                <a:cs typeface="Georgia"/>
              </a:rPr>
              <a:t>for reporting to or by a PSO.</a:t>
            </a:r>
          </a:p>
          <a:p>
            <a:pPr lvl="1"/>
            <a:r>
              <a:rPr lang="en-US" sz="2400" b="1" dirty="0">
                <a:solidFill>
                  <a:schemeClr val="accent2"/>
                </a:solidFill>
                <a:latin typeface="Georgia"/>
                <a:cs typeface="Georgia"/>
              </a:rPr>
              <a:t>Clinical Prospective:  </a:t>
            </a:r>
            <a:r>
              <a:rPr lang="en-US" sz="2400" dirty="0">
                <a:latin typeface="Georgia"/>
                <a:cs typeface="Georgia"/>
              </a:rPr>
              <a:t>Where </a:t>
            </a:r>
            <a:r>
              <a:rPr lang="en-US" sz="2400" dirty="0" smtClean="0">
                <a:latin typeface="Georgia"/>
                <a:cs typeface="Georgia"/>
              </a:rPr>
              <a:t>providers can evaluate how they improve upon the high quality job they are doing.</a:t>
            </a:r>
          </a:p>
          <a:p>
            <a:pPr lvl="1"/>
            <a:r>
              <a:rPr lang="en-US" sz="2400" b="1" dirty="0" smtClean="0">
                <a:solidFill>
                  <a:schemeClr val="accent2"/>
                </a:solidFill>
                <a:latin typeface="Georgia"/>
                <a:cs typeface="Georgia"/>
              </a:rPr>
              <a:t>Legal </a:t>
            </a:r>
            <a:r>
              <a:rPr lang="en-US" sz="2400" b="1" dirty="0">
                <a:solidFill>
                  <a:schemeClr val="accent2"/>
                </a:solidFill>
                <a:latin typeface="Georgia"/>
                <a:cs typeface="Georgia"/>
              </a:rPr>
              <a:t>Prospective:  </a:t>
            </a:r>
            <a:r>
              <a:rPr lang="en-US" sz="2400" dirty="0">
                <a:latin typeface="Georgia"/>
                <a:cs typeface="Georgia"/>
              </a:rPr>
              <a:t>Identifies protected information and protected space</a:t>
            </a:r>
            <a:r>
              <a:rPr lang="en-US" sz="2400" dirty="0" smtClean="0">
                <a:latin typeface="Georgia"/>
                <a:cs typeface="Georgia"/>
              </a:rPr>
              <a:t>. </a:t>
            </a:r>
          </a:p>
          <a:p>
            <a:pPr marL="342900" lvl="1" indent="0">
              <a:buNone/>
            </a:pPr>
            <a:endParaRPr lang="en-US" sz="2400" dirty="0" smtClean="0">
              <a:latin typeface="Georgia"/>
              <a:cs typeface="Georgia"/>
            </a:endParaRPr>
          </a:p>
          <a:p>
            <a:pPr marL="342900" lvl="1" indent="0">
              <a:buNone/>
            </a:pPr>
            <a:r>
              <a:rPr lang="en-US" sz="2400" i="1" dirty="0" smtClean="0">
                <a:solidFill>
                  <a:srgbClr val="0000FF"/>
                </a:solidFill>
                <a:latin typeface="Georgia"/>
                <a:cs typeface="Georgia"/>
              </a:rPr>
              <a:t>“</a:t>
            </a:r>
            <a:r>
              <a:rPr lang="en-US" sz="2400" i="1" dirty="0">
                <a:solidFill>
                  <a:srgbClr val="0000FF"/>
                </a:solidFill>
                <a:latin typeface="Georgia"/>
                <a:cs typeface="Georgia"/>
              </a:rPr>
              <a:t>These protections will enable all health care systems, including multi-facility health care systems, to share data within a protected legal environment, both within and across states, without the threat that the information will be used against the subject providers”</a:t>
            </a:r>
            <a:r>
              <a:rPr lang="en-US" sz="2400" i="1" dirty="0" smtClean="0">
                <a:solidFill>
                  <a:srgbClr val="0000FF"/>
                </a:solidFill>
                <a:latin typeface="Georgia"/>
                <a:cs typeface="Georgia"/>
              </a:rPr>
              <a:t>. 							</a:t>
            </a:r>
            <a:r>
              <a:rPr lang="en-US" sz="1100" dirty="0" smtClean="0">
                <a:solidFill>
                  <a:srgbClr val="0000FF"/>
                </a:solidFill>
                <a:latin typeface="Georgia"/>
                <a:cs typeface="Georgia"/>
              </a:rPr>
              <a:t>PSA final Rule</a:t>
            </a:r>
            <a:endParaRPr lang="en-US" sz="1100" dirty="0">
              <a:solidFill>
                <a:srgbClr val="0000FF"/>
              </a:solidFill>
              <a:latin typeface="Georgia"/>
              <a:cs typeface="Georgia"/>
            </a:endParaRPr>
          </a:p>
          <a:p>
            <a:pPr lvl="1"/>
            <a:endParaRPr lang="en-US" sz="2400" dirty="0">
              <a:latin typeface="Georgia"/>
              <a:cs typeface="Georgia"/>
            </a:endParaRPr>
          </a:p>
          <a:p>
            <a:pPr marL="457200" lvl="1" indent="0">
              <a:buNone/>
            </a:pPr>
            <a:endParaRPr lang="en-US" sz="1600" dirty="0">
              <a:latin typeface="Georgia"/>
              <a:cs typeface="Georgia"/>
            </a:endParaRPr>
          </a:p>
        </p:txBody>
      </p:sp>
      <p:sp>
        <p:nvSpPr>
          <p:cNvPr id="4" name="TextBox 3"/>
          <p:cNvSpPr txBox="1"/>
          <p:nvPr/>
        </p:nvSpPr>
        <p:spPr>
          <a:xfrm>
            <a:off x="361271" y="284667"/>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EDF8E9AE-D769-E440-9638-4F60103791D8}" type="slidenum">
              <a:rPr lang="en-US" smtClean="0"/>
              <a:t>10</a:t>
            </a:fld>
            <a:endParaRPr lang="en-US" dirty="0"/>
          </a:p>
        </p:txBody>
      </p:sp>
    </p:spTree>
    <p:extLst>
      <p:ext uri="{BB962C8B-B14F-4D97-AF65-F5344CB8AC3E}">
        <p14:creationId xmlns:p14="http://schemas.microsoft.com/office/powerpoint/2010/main" val="22622219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2162" name="AutoShape 2"/>
          <p:cNvSpPr>
            <a:spLocks noGrp="1" noChangeArrowheads="1"/>
          </p:cNvSpPr>
          <p:nvPr>
            <p:ph type="title"/>
          </p:nvPr>
        </p:nvSpPr>
        <p:spPr>
          <a:xfrm>
            <a:off x="914400" y="429846"/>
            <a:ext cx="7772400" cy="830385"/>
          </a:xfrm>
          <a:effectLst/>
        </p:spPr>
        <p:txBody>
          <a:bodyPr>
            <a:noAutofit/>
          </a:bodyPr>
          <a:lstStyle/>
          <a:p>
            <a:r>
              <a:rPr lang="en-US" altLang="en-US" sz="3200" b="1" dirty="0" smtClean="0">
                <a:solidFill>
                  <a:srgbClr val="800000"/>
                </a:solidFill>
                <a:effectLst/>
                <a:latin typeface="Georgia" panose="02040502050405020303" pitchFamily="18" charset="0"/>
              </a:rPr>
              <a:t>Patient Safety Work Product</a:t>
            </a:r>
            <a:endParaRPr lang="en-US" altLang="en-US" sz="3200" b="1" dirty="0">
              <a:solidFill>
                <a:srgbClr val="800000"/>
              </a:solidFill>
              <a:effectLst/>
              <a:latin typeface="Georgia" panose="02040502050405020303" pitchFamily="18" charset="0"/>
            </a:endParaRPr>
          </a:p>
        </p:txBody>
      </p:sp>
      <p:sp>
        <p:nvSpPr>
          <p:cNvPr id="92163" name="Rectangle 3"/>
          <p:cNvSpPr>
            <a:spLocks noGrp="1" noChangeArrowheads="1"/>
          </p:cNvSpPr>
          <p:nvPr>
            <p:ph idx="1"/>
          </p:nvPr>
        </p:nvSpPr>
        <p:spPr>
          <a:xfrm>
            <a:off x="914400" y="1260231"/>
            <a:ext cx="7772400" cy="4911969"/>
          </a:xfrm>
          <a:effectLst/>
        </p:spPr>
        <p:txBody>
          <a:bodyPr>
            <a:normAutofit/>
          </a:bodyPr>
          <a:lstStyle/>
          <a:p>
            <a:pPr marL="0" indent="0" algn="l">
              <a:buNone/>
            </a:pPr>
            <a:r>
              <a:rPr lang="en-US" altLang="en-US" sz="2400" dirty="0" smtClean="0">
                <a:effectLst/>
                <a:latin typeface="Georgia"/>
                <a:cs typeface="Georgia"/>
              </a:rPr>
              <a:t>Any data, reports, records, memoranda, analysis (such as root cause analysis), or written or oral statements which are: </a:t>
            </a:r>
          </a:p>
          <a:p>
            <a:pPr algn="l"/>
            <a:r>
              <a:rPr lang="en-US" altLang="en-US" sz="2400" dirty="0" smtClean="0">
                <a:effectLst/>
                <a:latin typeface="Georgia"/>
                <a:cs typeface="Georgia"/>
              </a:rPr>
              <a:t>assembled or developed by a provider for reporting to a patient safety organization and are reported to a patient safety organization or </a:t>
            </a:r>
          </a:p>
          <a:p>
            <a:pPr algn="l"/>
            <a:r>
              <a:rPr lang="en-US" altLang="en-US" sz="2400" dirty="0" smtClean="0">
                <a:effectLst/>
                <a:latin typeface="Georgia"/>
                <a:cs typeface="Georgia"/>
              </a:rPr>
              <a:t>developed by a PSO </a:t>
            </a:r>
          </a:p>
          <a:p>
            <a:pPr lvl="1"/>
            <a:r>
              <a:rPr lang="en-US" altLang="en-US" sz="2400" dirty="0" smtClean="0">
                <a:effectLst/>
                <a:latin typeface="Georgia"/>
                <a:cs typeface="Georgia"/>
              </a:rPr>
              <a:t>and </a:t>
            </a:r>
            <a:r>
              <a:rPr lang="en-US" altLang="en-US" sz="2400" i="1" dirty="0" smtClean="0">
                <a:solidFill>
                  <a:srgbClr val="0000FF"/>
                </a:solidFill>
                <a:effectLst/>
                <a:latin typeface="Georgia"/>
                <a:cs typeface="Georgia"/>
              </a:rPr>
              <a:t>which could result in improved patient safety, health care quality, or health care outcomes </a:t>
            </a:r>
            <a:r>
              <a:rPr lang="en-US" altLang="en-US" sz="2400" dirty="0" smtClean="0">
                <a:effectLst/>
                <a:latin typeface="Georgia"/>
                <a:cs typeface="Georgia"/>
              </a:rPr>
              <a:t>or </a:t>
            </a:r>
          </a:p>
          <a:p>
            <a:pPr algn="l"/>
            <a:r>
              <a:rPr lang="en-US" altLang="en-US" sz="2400" dirty="0" smtClean="0">
                <a:effectLst/>
                <a:latin typeface="Georgia"/>
                <a:cs typeface="Georgia"/>
              </a:rPr>
              <a:t>which identify or constitute the deliberations or analysis of a patient safety evaluation system.</a:t>
            </a:r>
            <a:endParaRPr lang="en-US" altLang="en-US" sz="2400" dirty="0">
              <a:effectLst/>
              <a:latin typeface="Georgia"/>
              <a:cs typeface="Georgia"/>
            </a:endParaRPr>
          </a:p>
        </p:txBody>
      </p:sp>
      <p:sp>
        <p:nvSpPr>
          <p:cNvPr id="2" name="Slide Number Placeholder 1"/>
          <p:cNvSpPr>
            <a:spLocks noGrp="1"/>
          </p:cNvSpPr>
          <p:nvPr>
            <p:ph type="sldNum" sz="quarter" idx="12"/>
          </p:nvPr>
        </p:nvSpPr>
        <p:spPr/>
        <p:txBody>
          <a:bodyPr/>
          <a:lstStyle/>
          <a:p>
            <a:fld id="{EDF8E9AE-D769-E440-9638-4F60103791D8}" type="slidenum">
              <a:rPr lang="en-US" smtClean="0"/>
              <a:t>11</a:t>
            </a:fld>
            <a:endParaRPr lang="en-US" dirty="0"/>
          </a:p>
        </p:txBody>
      </p:sp>
    </p:spTree>
    <p:extLst>
      <p:ext uri="{BB962C8B-B14F-4D97-AF65-F5344CB8AC3E}">
        <p14:creationId xmlns:p14="http://schemas.microsoft.com/office/powerpoint/2010/main" val="20628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800000"/>
                </a:solidFill>
                <a:latin typeface="Georgia" panose="02040502050405020303" pitchFamily="18" charset="0"/>
              </a:rPr>
              <a:t>Patient Safety Work Product</a:t>
            </a:r>
            <a:endParaRPr lang="en-US" b="1" dirty="0">
              <a:solidFill>
                <a:srgbClr val="800000"/>
              </a:solidFill>
              <a:latin typeface="Georgia" panose="02040502050405020303" pitchFamily="18" charset="0"/>
            </a:endParaRPr>
          </a:p>
        </p:txBody>
      </p:sp>
      <p:sp>
        <p:nvSpPr>
          <p:cNvPr id="3" name="Content Placeholder 2"/>
          <p:cNvSpPr>
            <a:spLocks noGrp="1"/>
          </p:cNvSpPr>
          <p:nvPr>
            <p:ph idx="1"/>
          </p:nvPr>
        </p:nvSpPr>
        <p:spPr>
          <a:xfrm>
            <a:off x="628650" y="1426464"/>
            <a:ext cx="7886700" cy="5257800"/>
          </a:xfrm>
        </p:spPr>
        <p:txBody>
          <a:bodyPr>
            <a:normAutofit/>
          </a:bodyPr>
          <a:lstStyle/>
          <a:p>
            <a:pPr marL="0" indent="0">
              <a:buNone/>
            </a:pPr>
            <a:r>
              <a:rPr lang="en-US" sz="2600" u="sng" dirty="0" smtClean="0">
                <a:latin typeface="Georgia"/>
                <a:cs typeface="Georgia"/>
              </a:rPr>
              <a:t>Patient Safety Work Product is NOT </a:t>
            </a:r>
            <a:r>
              <a:rPr lang="en-US" sz="2600" dirty="0" smtClean="0">
                <a:latin typeface="Georgia"/>
                <a:cs typeface="Georgia"/>
              </a:rPr>
              <a:t>– </a:t>
            </a:r>
          </a:p>
          <a:p>
            <a:pPr marL="0" indent="0">
              <a:buNone/>
            </a:pPr>
            <a:endParaRPr lang="en-US" sz="2600" dirty="0" smtClean="0">
              <a:latin typeface="Georgia"/>
              <a:cs typeface="Georgia"/>
            </a:endParaRPr>
          </a:p>
          <a:p>
            <a:r>
              <a:rPr lang="en-US" sz="2600" dirty="0" smtClean="0">
                <a:latin typeface="Georgia"/>
                <a:cs typeface="Georgia"/>
              </a:rPr>
              <a:t>Original records – medical records, billing records </a:t>
            </a:r>
          </a:p>
          <a:p>
            <a:r>
              <a:rPr lang="en-US" sz="2600" dirty="0" smtClean="0">
                <a:latin typeface="Georgia"/>
                <a:cs typeface="Georgia"/>
              </a:rPr>
              <a:t>PSWP does </a:t>
            </a:r>
            <a:r>
              <a:rPr lang="en-US" sz="2600" dirty="0">
                <a:latin typeface="Georgia"/>
                <a:cs typeface="Georgia"/>
              </a:rPr>
              <a:t>not include information that is collected, maintained, or developed separately, or exists separately, from a patient safety evaluation </a:t>
            </a:r>
            <a:r>
              <a:rPr lang="en-US" sz="2600" dirty="0" smtClean="0">
                <a:latin typeface="Georgia"/>
                <a:cs typeface="Georgia"/>
              </a:rPr>
              <a:t>system (e.g., required to be reported to the </a:t>
            </a:r>
            <a:r>
              <a:rPr lang="en-US" sz="2600" dirty="0" smtClean="0">
                <a:latin typeface="Georgia"/>
                <a:cs typeface="Georgia"/>
              </a:rPr>
              <a:t>state or needed for oversight under the Conditions of Participation)</a:t>
            </a:r>
            <a:r>
              <a:rPr lang="en-US" sz="2600" dirty="0" smtClean="0">
                <a:latin typeface="Georgia"/>
                <a:cs typeface="Georgia"/>
              </a:rPr>
              <a:t>.  </a:t>
            </a:r>
            <a:endParaRPr lang="en-US" sz="2100" dirty="0">
              <a:latin typeface="Georgia"/>
              <a:cs typeface="Georgia"/>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12</a:t>
            </a:fld>
            <a:endParaRPr lang="en-US" dirty="0"/>
          </a:p>
        </p:txBody>
      </p:sp>
    </p:spTree>
    <p:extLst>
      <p:ext uri="{BB962C8B-B14F-4D97-AF65-F5344CB8AC3E}">
        <p14:creationId xmlns:p14="http://schemas.microsoft.com/office/powerpoint/2010/main" val="2705865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604296"/>
            <a:ext cx="7528560" cy="462504"/>
          </a:xfrm>
        </p:spPr>
        <p:txBody>
          <a:bodyPr>
            <a:noAutofit/>
          </a:bodyPr>
          <a:lstStyle/>
          <a:p>
            <a:pPr>
              <a:defRPr/>
            </a:pPr>
            <a:r>
              <a:rPr lang="en-US" sz="3200" b="1" dirty="0">
                <a:solidFill>
                  <a:srgbClr val="800000"/>
                </a:solidFill>
                <a:latin typeface="Georgia"/>
                <a:cs typeface="Georgia"/>
              </a:rPr>
              <a:t>Few Limits for the PSO Protections</a:t>
            </a:r>
          </a:p>
        </p:txBody>
      </p:sp>
      <p:sp>
        <p:nvSpPr>
          <p:cNvPr id="3" name="Content Placeholder 2"/>
          <p:cNvSpPr>
            <a:spLocks noGrp="1"/>
          </p:cNvSpPr>
          <p:nvPr>
            <p:ph idx="1"/>
          </p:nvPr>
        </p:nvSpPr>
        <p:spPr>
          <a:xfrm>
            <a:off x="914400" y="1065615"/>
            <a:ext cx="7543800" cy="451894"/>
          </a:xfrm>
        </p:spPr>
        <p:txBody>
          <a:bodyPr>
            <a:normAutofit/>
          </a:bodyPr>
          <a:lstStyle/>
          <a:p>
            <a:pPr marL="174625" indent="-174625" algn="l">
              <a:spcAft>
                <a:spcPts val="300"/>
              </a:spcAft>
              <a:buNone/>
            </a:pPr>
            <a:r>
              <a:rPr lang="en-US" sz="1800" b="1" dirty="0">
                <a:solidFill>
                  <a:schemeClr val="accent6"/>
                </a:solidFill>
                <a:latin typeface="+mj-lt"/>
              </a:rPr>
              <a:t>Thinking Inside the Box</a:t>
            </a:r>
          </a:p>
        </p:txBody>
      </p:sp>
      <p:sp>
        <p:nvSpPr>
          <p:cNvPr id="5" name="Rectangle 4"/>
          <p:cNvSpPr/>
          <p:nvPr/>
        </p:nvSpPr>
        <p:spPr>
          <a:xfrm>
            <a:off x="1996440" y="2344615"/>
            <a:ext cx="5218176" cy="3839308"/>
          </a:xfrm>
          <a:prstGeom prst="rect">
            <a:avLst/>
          </a:prstGeom>
        </p:spPr>
        <p:style>
          <a:lnRef idx="2">
            <a:schemeClr val="dk1"/>
          </a:lnRef>
          <a:fillRef idx="1">
            <a:schemeClr val="lt1"/>
          </a:fillRef>
          <a:effectRef idx="0">
            <a:schemeClr val="dk1"/>
          </a:effectRef>
          <a:fontRef idx="minor">
            <a:schemeClr val="dk1"/>
          </a:fontRef>
        </p:style>
        <p:txBody>
          <a:bodyPr vert="horz" rtlCol="0" anchor="ctr"/>
          <a:lstStyle/>
          <a:p>
            <a:pPr algn="just"/>
            <a:r>
              <a:rPr lang="en-US" sz="1400" dirty="0" smtClean="0">
                <a:solidFill>
                  <a:schemeClr val="tx1"/>
                </a:solidFill>
                <a:latin typeface="Georgia"/>
                <a:cs typeface="Georgia"/>
              </a:rPr>
              <a:t>Communications among providers; Peer Review; Coordinating care; missed or delayed </a:t>
            </a:r>
            <a:r>
              <a:rPr lang="en-US" sz="1400" dirty="0" smtClean="0">
                <a:solidFill>
                  <a:schemeClr val="tx1"/>
                </a:solidFill>
                <a:latin typeface="Georgia"/>
                <a:cs typeface="Georgia"/>
              </a:rPr>
              <a:t>diagnosis analysis; </a:t>
            </a:r>
            <a:r>
              <a:rPr lang="en-US" sz="1400" dirty="0" smtClean="0">
                <a:solidFill>
                  <a:schemeClr val="tx1"/>
                </a:solidFill>
                <a:latin typeface="Georgia"/>
                <a:cs typeface="Georgia"/>
              </a:rPr>
              <a:t>Gap or Systems Analysis; laboratory testing review; convenings; surveys; real time monitoring by the PSO; scorecards; clinical protocol development; FMEA; peer meetings; case studies; </a:t>
            </a:r>
            <a:r>
              <a:rPr lang="en-US" sz="1400" dirty="0" smtClean="0">
                <a:solidFill>
                  <a:schemeClr val="tx1"/>
                </a:solidFill>
                <a:latin typeface="Georgia"/>
                <a:cs typeface="Georgia"/>
              </a:rPr>
              <a:t>bench </a:t>
            </a:r>
            <a:r>
              <a:rPr lang="en-US" sz="1400" dirty="0" smtClean="0">
                <a:solidFill>
                  <a:schemeClr val="tx1"/>
                </a:solidFill>
                <a:latin typeface="Georgia"/>
                <a:cs typeface="Georgia"/>
              </a:rPr>
              <a:t>marking; safety culture surveys; dashboards; predictive and statistical analysis; analysis of quality indicators; root cause analysis; peer conversations; quality meetings; real time analysis of errors; near misses; interviews; reports; </a:t>
            </a:r>
            <a:r>
              <a:rPr lang="en-US" sz="1400" dirty="0" smtClean="0">
                <a:solidFill>
                  <a:schemeClr val="tx1"/>
                </a:solidFill>
                <a:latin typeface="Georgia"/>
                <a:cs typeface="Georgia"/>
              </a:rPr>
              <a:t>additional information from incident </a:t>
            </a:r>
            <a:r>
              <a:rPr lang="en-US" sz="1400" dirty="0" smtClean="0">
                <a:solidFill>
                  <a:schemeClr val="tx1"/>
                </a:solidFill>
                <a:latin typeface="Georgia"/>
                <a:cs typeface="Georgia"/>
              </a:rPr>
              <a:t>reports</a:t>
            </a:r>
            <a:r>
              <a:rPr lang="en-US" sz="1400" dirty="0">
                <a:solidFill>
                  <a:schemeClr val="tx1"/>
                </a:solidFill>
                <a:latin typeface="Georgia"/>
                <a:cs typeface="Georgia"/>
              </a:rPr>
              <a:t>; PSO takes the signals and </a:t>
            </a:r>
            <a:r>
              <a:rPr lang="en-US" sz="1400" dirty="0" smtClean="0">
                <a:solidFill>
                  <a:schemeClr val="tx1"/>
                </a:solidFill>
                <a:latin typeface="Georgia"/>
                <a:cs typeface="Georgia"/>
              </a:rPr>
              <a:t>investigates/evaluates; trigger tool; patient registries; employee or visitor injury related to patient safety; utilization; drug adherence; transfer gaps;</a:t>
            </a:r>
            <a:r>
              <a:rPr lang="en-US" sz="1400" dirty="0">
                <a:solidFill>
                  <a:schemeClr val="tx1"/>
                </a:solidFill>
                <a:latin typeface="Georgia"/>
                <a:cs typeface="Georgia"/>
              </a:rPr>
              <a:t> </a:t>
            </a:r>
            <a:r>
              <a:rPr lang="en-US" sz="1400" dirty="0" smtClean="0">
                <a:solidFill>
                  <a:schemeClr val="tx1"/>
                </a:solidFill>
                <a:latin typeface="Georgia"/>
                <a:cs typeface="Georgia"/>
              </a:rPr>
              <a:t>medical necessity review; second victim counseling; outcomes analysis; Committee agendas, minutes and reports; recommendations; best practices; surveys among providers; informal consults; interdisciplinary </a:t>
            </a:r>
            <a:r>
              <a:rPr lang="en-US" sz="1400" dirty="0" smtClean="0">
                <a:solidFill>
                  <a:schemeClr val="tx1"/>
                </a:solidFill>
                <a:latin typeface="Georgia"/>
                <a:cs typeface="Georgia"/>
              </a:rPr>
              <a:t>conference that is educational in nature; </a:t>
            </a:r>
            <a:r>
              <a:rPr lang="en-US" sz="1400" dirty="0" smtClean="0">
                <a:solidFill>
                  <a:schemeClr val="tx1"/>
                </a:solidFill>
                <a:latin typeface="Georgia"/>
                <a:cs typeface="Georgia"/>
              </a:rPr>
              <a:t>development of clinical guidelines;</a:t>
            </a:r>
            <a:endParaRPr lang="en-US" sz="1400" dirty="0">
              <a:solidFill>
                <a:schemeClr val="tx1"/>
              </a:solidFill>
              <a:latin typeface="Georgia"/>
              <a:cs typeface="Georgia"/>
            </a:endParaRPr>
          </a:p>
        </p:txBody>
      </p:sp>
      <p:sp>
        <p:nvSpPr>
          <p:cNvPr id="6" name="Rectangle 5"/>
          <p:cNvSpPr/>
          <p:nvPr/>
        </p:nvSpPr>
        <p:spPr>
          <a:xfrm>
            <a:off x="1996440" y="6262077"/>
            <a:ext cx="5090160" cy="4337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800000"/>
                </a:solidFill>
                <a:latin typeface="Georgia"/>
                <a:cs typeface="Georgia"/>
              </a:rPr>
              <a:t>Criminal Activity</a:t>
            </a:r>
            <a:endParaRPr lang="en-US" sz="2000" b="1" dirty="0">
              <a:solidFill>
                <a:srgbClr val="800000"/>
              </a:solidFill>
              <a:latin typeface="Georgia"/>
              <a:cs typeface="Georgia"/>
            </a:endParaRPr>
          </a:p>
        </p:txBody>
      </p:sp>
      <p:sp>
        <p:nvSpPr>
          <p:cNvPr id="7" name="Rectangle 6"/>
          <p:cNvSpPr/>
          <p:nvPr/>
        </p:nvSpPr>
        <p:spPr>
          <a:xfrm>
            <a:off x="333634" y="2667000"/>
            <a:ext cx="1493212" cy="2209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800000"/>
                </a:solidFill>
                <a:latin typeface="Georgia"/>
                <a:cs typeface="Georgia"/>
              </a:rPr>
              <a:t>Facts in the medical record or from interviews</a:t>
            </a:r>
            <a:endParaRPr lang="en-US" sz="2000" b="1" dirty="0">
              <a:solidFill>
                <a:srgbClr val="800000"/>
              </a:solidFill>
              <a:latin typeface="Georgia"/>
              <a:cs typeface="Georgia"/>
            </a:endParaRPr>
          </a:p>
        </p:txBody>
      </p:sp>
      <p:sp>
        <p:nvSpPr>
          <p:cNvPr id="8" name="Rectangle 7"/>
          <p:cNvSpPr/>
          <p:nvPr/>
        </p:nvSpPr>
        <p:spPr>
          <a:xfrm>
            <a:off x="7498080" y="2673096"/>
            <a:ext cx="1524000" cy="2209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800000"/>
                </a:solidFill>
                <a:latin typeface="Georgia"/>
                <a:cs typeface="Georgia"/>
              </a:rPr>
              <a:t>HIPAA: Written information relied upon for treatment decisions</a:t>
            </a:r>
            <a:endParaRPr lang="en-US" sz="2000" b="1" dirty="0">
              <a:solidFill>
                <a:srgbClr val="800000"/>
              </a:solidFill>
              <a:latin typeface="Georgia"/>
              <a:cs typeface="Georgia"/>
            </a:endParaRPr>
          </a:p>
        </p:txBody>
      </p:sp>
      <p:sp>
        <p:nvSpPr>
          <p:cNvPr id="9" name="Rectangle 8"/>
          <p:cNvSpPr/>
          <p:nvPr/>
        </p:nvSpPr>
        <p:spPr>
          <a:xfrm>
            <a:off x="1996440" y="1517509"/>
            <a:ext cx="5090160" cy="6903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800000"/>
                </a:solidFill>
                <a:latin typeface="Georgia"/>
                <a:cs typeface="Georgia"/>
              </a:rPr>
              <a:t>Administrative practices, e.g., billing,</a:t>
            </a:r>
          </a:p>
          <a:p>
            <a:pPr algn="ctr"/>
            <a:r>
              <a:rPr lang="en-US" sz="2000" b="1" dirty="0" smtClean="0">
                <a:solidFill>
                  <a:srgbClr val="800000"/>
                </a:solidFill>
                <a:latin typeface="Georgia"/>
                <a:cs typeface="Georgia"/>
              </a:rPr>
              <a:t>Mandatory Report to State</a:t>
            </a:r>
            <a:endParaRPr lang="en-US" sz="2000" b="1" dirty="0">
              <a:solidFill>
                <a:srgbClr val="800000"/>
              </a:solidFill>
              <a:latin typeface="Georgia"/>
              <a:cs typeface="Georgia"/>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13</a:t>
            </a:fld>
            <a:endParaRPr lang="en-US" dirty="0"/>
          </a:p>
        </p:txBody>
      </p:sp>
    </p:spTree>
    <p:extLst>
      <p:ext uri="{BB962C8B-B14F-4D97-AF65-F5344CB8AC3E}">
        <p14:creationId xmlns:p14="http://schemas.microsoft.com/office/powerpoint/2010/main" val="181057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6255"/>
            <a:ext cx="7886700" cy="1006474"/>
          </a:xfrm>
        </p:spPr>
        <p:txBody>
          <a:bodyPr>
            <a:normAutofit/>
          </a:bodyPr>
          <a:lstStyle/>
          <a:p>
            <a:r>
              <a:rPr lang="en-US" sz="3200" b="1" dirty="0" smtClean="0">
                <a:solidFill>
                  <a:srgbClr val="800000"/>
                </a:solidFill>
                <a:latin typeface="Georgia" panose="02040502050405020303" pitchFamily="18" charset="0"/>
              </a:rPr>
              <a:t>PSWP Privilege Protections</a:t>
            </a:r>
            <a:endParaRPr lang="en-US" sz="3200" b="1" dirty="0">
              <a:solidFill>
                <a:srgbClr val="800000"/>
              </a:solidFill>
              <a:latin typeface="Georgia" panose="02040502050405020303" pitchFamily="18" charset="0"/>
            </a:endParaRPr>
          </a:p>
        </p:txBody>
      </p:sp>
      <p:sp>
        <p:nvSpPr>
          <p:cNvPr id="3" name="Content Placeholder 2"/>
          <p:cNvSpPr>
            <a:spLocks noGrp="1"/>
          </p:cNvSpPr>
          <p:nvPr>
            <p:ph idx="1"/>
          </p:nvPr>
        </p:nvSpPr>
        <p:spPr>
          <a:xfrm>
            <a:off x="628650" y="1252728"/>
            <a:ext cx="7886700" cy="4576763"/>
          </a:xfrm>
        </p:spPr>
        <p:txBody>
          <a:bodyPr>
            <a:noAutofit/>
          </a:bodyPr>
          <a:lstStyle/>
          <a:p>
            <a:pPr marL="342900" lvl="1" indent="0">
              <a:buNone/>
            </a:pPr>
            <a:r>
              <a:rPr lang="en-US" sz="2400" dirty="0" smtClean="0">
                <a:latin typeface="Georgia"/>
                <a:cs typeface="Georgia"/>
              </a:rPr>
              <a:t>Provides federal liability protections to providers:</a:t>
            </a:r>
          </a:p>
          <a:p>
            <a:pPr marL="342900" lvl="1" indent="0">
              <a:buNone/>
            </a:pPr>
            <a:endParaRPr lang="en-US" sz="2400" dirty="0" smtClean="0">
              <a:latin typeface="Georgia"/>
              <a:cs typeface="Georgia"/>
            </a:endParaRPr>
          </a:p>
          <a:p>
            <a:pPr lvl="2"/>
            <a:r>
              <a:rPr lang="en-US" sz="2400" dirty="0" smtClean="0">
                <a:latin typeface="Georgia"/>
                <a:cs typeface="Georgia"/>
              </a:rPr>
              <a:t>Federal privilege and confidentiality protections cross state lines</a:t>
            </a:r>
          </a:p>
          <a:p>
            <a:pPr lvl="2"/>
            <a:r>
              <a:rPr lang="en-US" sz="2400" dirty="0" smtClean="0">
                <a:latin typeface="Georgia"/>
                <a:cs typeface="Georgia"/>
              </a:rPr>
              <a:t>Establishes a federal peer review privilege for all licensed providers (e.g., </a:t>
            </a:r>
            <a:r>
              <a:rPr lang="en-US" sz="2400" dirty="0" smtClean="0">
                <a:latin typeface="Georgia"/>
                <a:cs typeface="Georgia"/>
              </a:rPr>
              <a:t>primary care physicians, pharmacists</a:t>
            </a:r>
            <a:r>
              <a:rPr lang="en-US" sz="2400" dirty="0" smtClean="0">
                <a:latin typeface="Georgia"/>
                <a:cs typeface="Georgia"/>
              </a:rPr>
              <a:t>)</a:t>
            </a:r>
          </a:p>
          <a:p>
            <a:pPr lvl="2"/>
            <a:r>
              <a:rPr lang="en-US" sz="2400" dirty="0" smtClean="0">
                <a:latin typeface="Georgia"/>
                <a:cs typeface="Georgia"/>
              </a:rPr>
              <a:t>Preempts use of protected information in federal cases (e.g., racial discrimination)</a:t>
            </a:r>
          </a:p>
          <a:p>
            <a:pPr lvl="2"/>
            <a:r>
              <a:rPr lang="en-US" sz="2400" dirty="0" smtClean="0">
                <a:latin typeface="Georgia"/>
                <a:cs typeface="Georgia"/>
              </a:rPr>
              <a:t>Stronger and broader than any state peer privilege</a:t>
            </a:r>
          </a:p>
          <a:p>
            <a:pPr marL="285750" indent="0">
              <a:buNone/>
            </a:pPr>
            <a:endParaRPr lang="en-US" sz="2400" dirty="0"/>
          </a:p>
        </p:txBody>
      </p:sp>
      <p:sp>
        <p:nvSpPr>
          <p:cNvPr id="4" name="Slide Number Placeholder 3"/>
          <p:cNvSpPr>
            <a:spLocks noGrp="1"/>
          </p:cNvSpPr>
          <p:nvPr>
            <p:ph type="sldNum" sz="quarter" idx="12"/>
          </p:nvPr>
        </p:nvSpPr>
        <p:spPr/>
        <p:txBody>
          <a:bodyPr/>
          <a:lstStyle/>
          <a:p>
            <a:fld id="{EDF8E9AE-D769-E440-9638-4F60103791D8}" type="slidenum">
              <a:rPr lang="en-US" smtClean="0"/>
              <a:t>14</a:t>
            </a:fld>
            <a:endParaRPr lang="en-US" dirty="0"/>
          </a:p>
        </p:txBody>
      </p:sp>
    </p:spTree>
    <p:extLst>
      <p:ext uri="{BB962C8B-B14F-4D97-AF65-F5344CB8AC3E}">
        <p14:creationId xmlns:p14="http://schemas.microsoft.com/office/powerpoint/2010/main" val="6809972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4155"/>
            <a:ext cx="7696200" cy="1116768"/>
          </a:xfrm>
        </p:spPr>
        <p:txBody>
          <a:bodyPr>
            <a:normAutofit/>
          </a:bodyPr>
          <a:lstStyle/>
          <a:p>
            <a:r>
              <a:rPr lang="en-US" sz="3200" b="1" dirty="0" smtClean="0">
                <a:solidFill>
                  <a:srgbClr val="800000"/>
                </a:solidFill>
                <a:latin typeface="Georgia"/>
                <a:cs typeface="Georgia"/>
              </a:rPr>
              <a:t>PSES </a:t>
            </a:r>
            <a:r>
              <a:rPr lang="en-US" sz="3200" b="1" dirty="0">
                <a:solidFill>
                  <a:srgbClr val="800000"/>
                </a:solidFill>
                <a:latin typeface="Georgia"/>
                <a:cs typeface="Georgia"/>
              </a:rPr>
              <a:t>Protections Go Where State Peer Statutes Do Not</a:t>
            </a:r>
          </a:p>
        </p:txBody>
      </p:sp>
      <p:sp>
        <p:nvSpPr>
          <p:cNvPr id="3" name="Content Placeholder 2"/>
          <p:cNvSpPr>
            <a:spLocks noGrp="1"/>
          </p:cNvSpPr>
          <p:nvPr>
            <p:ph idx="1"/>
          </p:nvPr>
        </p:nvSpPr>
        <p:spPr>
          <a:xfrm>
            <a:off x="914400" y="1510924"/>
            <a:ext cx="7010400" cy="4453892"/>
          </a:xfrm>
        </p:spPr>
        <p:txBody>
          <a:bodyPr>
            <a:noAutofit/>
          </a:bodyPr>
          <a:lstStyle/>
          <a:p>
            <a:pPr algn="l"/>
            <a:r>
              <a:rPr lang="en-US" sz="2000" dirty="0" smtClean="0">
                <a:latin typeface="Georgia"/>
                <a:cs typeface="Georgia"/>
              </a:rPr>
              <a:t>Innovative health care delivery systems– integrated models (ACO), physician alignment (CIN)</a:t>
            </a:r>
          </a:p>
          <a:p>
            <a:pPr algn="l"/>
            <a:r>
              <a:rPr lang="en-US" sz="2000" dirty="0" smtClean="0">
                <a:latin typeface="Georgia"/>
                <a:cs typeface="Georgia"/>
              </a:rPr>
              <a:t>New performance assessments – outcomes, quality measures, modified peer review in ambulatory care</a:t>
            </a:r>
          </a:p>
          <a:p>
            <a:pPr algn="l"/>
            <a:r>
              <a:rPr lang="en-US" sz="2000" dirty="0" smtClean="0">
                <a:latin typeface="Georgia"/>
                <a:cs typeface="Georgia"/>
              </a:rPr>
              <a:t>Performance assessment tools (physician score cards, dashboards) </a:t>
            </a:r>
          </a:p>
          <a:p>
            <a:pPr algn="l"/>
            <a:r>
              <a:rPr lang="en-US" sz="2000" dirty="0" smtClean="0">
                <a:latin typeface="Georgia"/>
                <a:cs typeface="Georgia"/>
              </a:rPr>
              <a:t>Systemizing care for high reliability (surveillance peer systems, checklists and clinical guidelines)</a:t>
            </a:r>
          </a:p>
          <a:p>
            <a:pPr algn="l"/>
            <a:r>
              <a:rPr lang="en-US" sz="2000" dirty="0" smtClean="0">
                <a:latin typeface="Georgia"/>
                <a:cs typeface="Georgia"/>
              </a:rPr>
              <a:t>Need for transparency among affiliated and unaffiliated healthcare providers (Learning system across hospitals/ambulatory care, including across state lines)</a:t>
            </a:r>
          </a:p>
          <a:p>
            <a:pPr algn="l"/>
            <a:r>
              <a:rPr lang="en-US" sz="2000" dirty="0" smtClean="0">
                <a:latin typeface="Georgia"/>
                <a:cs typeface="Georgia"/>
              </a:rPr>
              <a:t>Assess Gaps in coordination of chronic care</a:t>
            </a:r>
          </a:p>
          <a:p>
            <a:endParaRPr lang="en-US" sz="2400" dirty="0">
              <a:latin typeface="Georgia"/>
              <a:cs typeface="Georgia"/>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15</a:t>
            </a:fld>
            <a:endParaRPr lang="en-US" dirty="0"/>
          </a:p>
        </p:txBody>
      </p:sp>
    </p:spTree>
    <p:extLst>
      <p:ext uri="{BB962C8B-B14F-4D97-AF65-F5344CB8AC3E}">
        <p14:creationId xmlns:p14="http://schemas.microsoft.com/office/powerpoint/2010/main" val="422911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6254"/>
            <a:ext cx="7886700" cy="1325563"/>
          </a:xfrm>
        </p:spPr>
        <p:txBody>
          <a:bodyPr>
            <a:normAutofit fontScale="90000"/>
          </a:bodyPr>
          <a:lstStyle/>
          <a:p>
            <a:r>
              <a:rPr lang="en-US" sz="3200" b="1" dirty="0" smtClean="0">
                <a:solidFill>
                  <a:srgbClr val="800000"/>
                </a:solidFill>
                <a:latin typeface="Georgia" panose="02040502050405020303" pitchFamily="18" charset="0"/>
              </a:rPr>
              <a:t>Protections to Empower Healthcare Providers to Implement Safety Culture</a:t>
            </a:r>
            <a:endParaRPr lang="en-US" sz="3200" b="1" dirty="0">
              <a:solidFill>
                <a:srgbClr val="800000"/>
              </a:solidFill>
              <a:latin typeface="Georgia" panose="02040502050405020303" pitchFamily="18" charset="0"/>
            </a:endParaRPr>
          </a:p>
        </p:txBody>
      </p:sp>
      <p:sp>
        <p:nvSpPr>
          <p:cNvPr id="3" name="Content Placeholder 2"/>
          <p:cNvSpPr>
            <a:spLocks noGrp="1"/>
          </p:cNvSpPr>
          <p:nvPr>
            <p:ph idx="1"/>
          </p:nvPr>
        </p:nvSpPr>
        <p:spPr>
          <a:xfrm>
            <a:off x="628650" y="1252728"/>
            <a:ext cx="7886700" cy="5103623"/>
          </a:xfrm>
        </p:spPr>
        <p:txBody>
          <a:bodyPr>
            <a:noAutofit/>
          </a:bodyPr>
          <a:lstStyle/>
          <a:p>
            <a:pPr marL="285750" indent="0">
              <a:buNone/>
            </a:pPr>
            <a:endParaRPr lang="en-US" sz="2400" dirty="0"/>
          </a:p>
          <a:p>
            <a:pPr marL="457200"/>
            <a:r>
              <a:rPr lang="en-US" sz="2400" b="1" dirty="0" smtClean="0">
                <a:latin typeface="Georgia"/>
                <a:cs typeface="Georgia"/>
              </a:rPr>
              <a:t>Confidentiality (HIPAA for Providers)– </a:t>
            </a:r>
            <a:r>
              <a:rPr lang="en-US" sz="2400" dirty="0" smtClean="0">
                <a:latin typeface="Georgia"/>
                <a:cs typeface="Georgia"/>
              </a:rPr>
              <a:t>The Act places a statutory requirement on providers not to disclose “Patient Safety Work Product,” except under certain circumstances and imposes penalties of up to $11,000 per violation against any person or principal who knowingly or recklessly violates the confidentiality provisions. </a:t>
            </a:r>
            <a:endParaRPr lang="en-US" sz="2400" dirty="0" smtClean="0">
              <a:latin typeface="Georgia"/>
              <a:cs typeface="Georgia"/>
            </a:endParaRPr>
          </a:p>
          <a:p>
            <a:pPr marL="457200"/>
            <a:r>
              <a:rPr lang="en-US" sz="2400" b="1" dirty="0" smtClean="0">
                <a:latin typeface="Georgia"/>
                <a:cs typeface="Georgia"/>
              </a:rPr>
              <a:t>Disclosure Permissions </a:t>
            </a:r>
            <a:r>
              <a:rPr lang="en-US" sz="2400" dirty="0" smtClean="0">
                <a:latin typeface="Georgia"/>
                <a:cs typeface="Georgia"/>
              </a:rPr>
              <a:t>– To share the good information. </a:t>
            </a:r>
            <a:endParaRPr lang="en-US" sz="2400" dirty="0" smtClean="0">
              <a:latin typeface="Georgia"/>
              <a:cs typeface="Georgia"/>
            </a:endParaRPr>
          </a:p>
          <a:p>
            <a:pPr marL="457200"/>
            <a:r>
              <a:rPr lang="en-US" sz="2400" b="1" dirty="0" smtClean="0">
                <a:latin typeface="Georgia"/>
                <a:cs typeface="Georgia"/>
              </a:rPr>
              <a:t>Whistleblower </a:t>
            </a:r>
            <a:r>
              <a:rPr lang="en-US" sz="2400" dirty="0" smtClean="0">
                <a:latin typeface="Georgia"/>
                <a:cs typeface="Georgia"/>
              </a:rPr>
              <a:t>– No disciplinary action for reporting.</a:t>
            </a:r>
          </a:p>
          <a:p>
            <a:pPr marL="285750" indent="0">
              <a:buNone/>
            </a:pPr>
            <a:r>
              <a:rPr lang="en-US" sz="1600" b="1" i="1" dirty="0" smtClean="0">
                <a:solidFill>
                  <a:srgbClr val="0000FF"/>
                </a:solidFill>
                <a:latin typeface="Georgia"/>
                <a:cs typeface="Georgia"/>
              </a:rPr>
              <a:t>“</a:t>
            </a:r>
            <a:r>
              <a:rPr lang="en-US" sz="1600" b="1" i="1" dirty="0">
                <a:solidFill>
                  <a:srgbClr val="0000FF"/>
                </a:solidFill>
                <a:latin typeface="Georgia"/>
                <a:cs typeface="Georgia"/>
              </a:rPr>
              <a:t>The single greatest impediment to error prevention in the medical industry is that we punish people for making mistakes.” </a:t>
            </a:r>
            <a:r>
              <a:rPr lang="en-US" sz="1600" b="1" dirty="0">
                <a:solidFill>
                  <a:srgbClr val="0000FF"/>
                </a:solidFill>
                <a:latin typeface="Georgia"/>
                <a:cs typeface="Georgia"/>
              </a:rPr>
              <a:t/>
            </a:r>
            <a:br>
              <a:rPr lang="en-US" sz="1600" b="1" dirty="0">
                <a:solidFill>
                  <a:srgbClr val="0000FF"/>
                </a:solidFill>
                <a:latin typeface="Georgia"/>
                <a:cs typeface="Georgia"/>
              </a:rPr>
            </a:br>
            <a:r>
              <a:rPr lang="en-US" sz="2400" b="1" dirty="0">
                <a:solidFill>
                  <a:schemeClr val="tx1">
                    <a:lumMod val="65000"/>
                    <a:lumOff val="35000"/>
                  </a:schemeClr>
                </a:solidFill>
              </a:rPr>
              <a:t>                                                         </a:t>
            </a:r>
            <a:r>
              <a:rPr lang="en-US" sz="1600" b="1" dirty="0">
                <a:solidFill>
                  <a:srgbClr val="0000FF"/>
                </a:solidFill>
                <a:latin typeface="Georgia"/>
                <a:cs typeface="Georgia"/>
              </a:rPr>
              <a:t> - </a:t>
            </a:r>
            <a:r>
              <a:rPr lang="en-US" sz="1600" b="1" i="1" dirty="0">
                <a:solidFill>
                  <a:srgbClr val="0000FF"/>
                </a:solidFill>
                <a:latin typeface="Georgia"/>
                <a:cs typeface="Georgia"/>
              </a:rPr>
              <a:t>Lucian Leape</a:t>
            </a:r>
            <a:endParaRPr lang="en-US" sz="1600" b="1" i="1" kern="0" dirty="0">
              <a:solidFill>
                <a:srgbClr val="0000FF"/>
              </a:solidFill>
              <a:latin typeface="Georgia"/>
              <a:cs typeface="Georgia"/>
            </a:endParaRPr>
          </a:p>
          <a:p>
            <a:pPr marL="457200"/>
            <a:endParaRPr lang="en-US" sz="2400" dirty="0" smtClean="0">
              <a:latin typeface="Georgia"/>
              <a:cs typeface="Georgia"/>
            </a:endParaRPr>
          </a:p>
          <a:p>
            <a:pPr marL="285750" indent="0">
              <a:buNone/>
            </a:pPr>
            <a:endParaRPr lang="en-US" sz="2400" dirty="0"/>
          </a:p>
        </p:txBody>
      </p:sp>
      <p:sp>
        <p:nvSpPr>
          <p:cNvPr id="4" name="Slide Number Placeholder 3"/>
          <p:cNvSpPr>
            <a:spLocks noGrp="1"/>
          </p:cNvSpPr>
          <p:nvPr>
            <p:ph type="sldNum" sz="quarter" idx="12"/>
          </p:nvPr>
        </p:nvSpPr>
        <p:spPr/>
        <p:txBody>
          <a:bodyPr/>
          <a:lstStyle/>
          <a:p>
            <a:fld id="{EDF8E9AE-D769-E440-9638-4F60103791D8}" type="slidenum">
              <a:rPr lang="en-US" smtClean="0"/>
              <a:t>16</a:t>
            </a:fld>
            <a:endParaRPr lang="en-US" dirty="0"/>
          </a:p>
        </p:txBody>
      </p:sp>
    </p:spTree>
    <p:extLst>
      <p:ext uri="{BB962C8B-B14F-4D97-AF65-F5344CB8AC3E}">
        <p14:creationId xmlns:p14="http://schemas.microsoft.com/office/powerpoint/2010/main" val="4200390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12336"/>
          </a:xfrm>
        </p:spPr>
        <p:txBody>
          <a:bodyPr/>
          <a:lstStyle/>
          <a:p>
            <a:r>
              <a:rPr lang="en-US" b="1" dirty="0" smtClean="0">
                <a:solidFill>
                  <a:srgbClr val="800000"/>
                </a:solidFill>
                <a:latin typeface="Georgia" pitchFamily="18" charset="0"/>
              </a:rPr>
              <a:t>Protections for the PSO</a:t>
            </a:r>
            <a:endParaRPr lang="en-US" b="1" dirty="0">
              <a:solidFill>
                <a:srgbClr val="800000"/>
              </a:solidFill>
              <a:latin typeface="Georgia" pitchFamily="18" charset="0"/>
            </a:endParaRPr>
          </a:p>
        </p:txBody>
      </p:sp>
      <p:sp>
        <p:nvSpPr>
          <p:cNvPr id="3" name="Content Placeholder 2"/>
          <p:cNvSpPr>
            <a:spLocks noGrp="1"/>
          </p:cNvSpPr>
          <p:nvPr>
            <p:ph idx="1"/>
          </p:nvPr>
        </p:nvSpPr>
        <p:spPr>
          <a:xfrm>
            <a:off x="457200" y="1309077"/>
            <a:ext cx="8229600" cy="4815498"/>
          </a:xfrm>
        </p:spPr>
        <p:txBody>
          <a:bodyPr>
            <a:normAutofit/>
          </a:bodyPr>
          <a:lstStyle/>
          <a:p>
            <a:r>
              <a:rPr lang="en-US" sz="2400" b="1" dirty="0" smtClean="0">
                <a:latin typeface="Georgia"/>
                <a:cs typeface="Georgia"/>
              </a:rPr>
              <a:t>A PSO Cannot </a:t>
            </a:r>
            <a:r>
              <a:rPr lang="en-US" sz="2400" b="1" dirty="0">
                <a:latin typeface="Georgia"/>
                <a:cs typeface="Georgia"/>
              </a:rPr>
              <a:t>be </a:t>
            </a:r>
            <a:r>
              <a:rPr lang="en-US" sz="2400" b="1" dirty="0" smtClean="0">
                <a:latin typeface="Georgia"/>
                <a:cs typeface="Georgia"/>
              </a:rPr>
              <a:t>Compelled</a:t>
            </a:r>
            <a:r>
              <a:rPr lang="en-US" sz="2400" b="1" dirty="0">
                <a:latin typeface="Georgia"/>
                <a:cs typeface="Georgia"/>
              </a:rPr>
              <a:t>: </a:t>
            </a:r>
            <a:r>
              <a:rPr lang="en-US" sz="2400" dirty="0">
                <a:latin typeface="Georgia"/>
                <a:cs typeface="Georgia"/>
              </a:rPr>
              <a:t>A patient safety organization </a:t>
            </a:r>
            <a:r>
              <a:rPr lang="en-US" sz="2400" dirty="0" smtClean="0">
                <a:latin typeface="Georgia"/>
                <a:cs typeface="Georgia"/>
              </a:rPr>
              <a:t>cannot </a:t>
            </a:r>
            <a:r>
              <a:rPr lang="en-US" sz="2400" dirty="0">
                <a:latin typeface="Georgia"/>
                <a:cs typeface="Georgia"/>
              </a:rPr>
              <a:t>be compelled to disclose information collected or developed </a:t>
            </a:r>
            <a:r>
              <a:rPr lang="en-US" sz="2400" dirty="0" smtClean="0">
                <a:latin typeface="Georgia"/>
                <a:cs typeface="Georgia"/>
              </a:rPr>
              <a:t>whether </a:t>
            </a:r>
            <a:r>
              <a:rPr lang="en-US" sz="2400" dirty="0">
                <a:latin typeface="Georgia"/>
                <a:cs typeface="Georgia"/>
              </a:rPr>
              <a:t>or not such information is patient safety work product unless </a:t>
            </a:r>
            <a:r>
              <a:rPr lang="en-US" sz="2400" dirty="0" smtClean="0">
                <a:latin typeface="Georgia"/>
                <a:cs typeface="Georgia"/>
              </a:rPr>
              <a:t>the court or government can:</a:t>
            </a:r>
            <a:endParaRPr lang="en-US" sz="2400" dirty="0">
              <a:latin typeface="Georgia"/>
              <a:cs typeface="Georgia"/>
            </a:endParaRPr>
          </a:p>
          <a:p>
            <a:pPr lvl="1"/>
            <a:r>
              <a:rPr lang="en-US" sz="2400" dirty="0" smtClean="0">
                <a:latin typeface="Georgia"/>
                <a:cs typeface="Georgia"/>
              </a:rPr>
              <a:t>Identify the specific information,</a:t>
            </a:r>
            <a:endParaRPr lang="en-US" sz="2400" dirty="0">
              <a:latin typeface="Georgia"/>
              <a:cs typeface="Georgia"/>
            </a:endParaRPr>
          </a:p>
          <a:p>
            <a:pPr lvl="1"/>
            <a:r>
              <a:rPr lang="en-US" sz="2400" dirty="0" smtClean="0">
                <a:latin typeface="Georgia"/>
                <a:cs typeface="Georgia"/>
              </a:rPr>
              <a:t>Prove the information Is </a:t>
            </a:r>
            <a:r>
              <a:rPr lang="en-US" sz="2400" dirty="0">
                <a:latin typeface="Georgia"/>
                <a:cs typeface="Georgia"/>
              </a:rPr>
              <a:t>not patient safety work product, and </a:t>
            </a:r>
          </a:p>
          <a:p>
            <a:pPr lvl="1"/>
            <a:r>
              <a:rPr lang="en-US" sz="2400" dirty="0" smtClean="0">
                <a:latin typeface="Georgia"/>
                <a:cs typeface="Georgia"/>
              </a:rPr>
              <a:t>Show they cannot </a:t>
            </a:r>
            <a:r>
              <a:rPr lang="en-US" sz="2400" dirty="0">
                <a:latin typeface="Georgia"/>
                <a:cs typeface="Georgia"/>
              </a:rPr>
              <a:t>reasonably available from another source</a:t>
            </a:r>
            <a:r>
              <a:rPr lang="en-US" sz="2400" dirty="0" smtClean="0">
                <a:latin typeface="Georgia"/>
                <a:cs typeface="Georgia"/>
              </a:rPr>
              <a:t>.</a:t>
            </a:r>
          </a:p>
          <a:p>
            <a:r>
              <a:rPr lang="en-US" sz="2400" b="1" dirty="0" smtClean="0">
                <a:latin typeface="Georgia"/>
                <a:cs typeface="Georgia"/>
              </a:rPr>
              <a:t>The exception is for a criminal action</a:t>
            </a:r>
            <a:endParaRPr lang="en-US" sz="2400" b="1" dirty="0">
              <a:latin typeface="Georgia"/>
              <a:cs typeface="Georgia"/>
            </a:endParaRPr>
          </a:p>
          <a:p>
            <a:pPr marL="457200" lvl="1" indent="0">
              <a:buNone/>
            </a:pPr>
            <a:endParaRPr lang="en-US" sz="2400" b="1" dirty="0">
              <a:latin typeface="Georgia"/>
              <a:cs typeface="Georgia"/>
            </a:endParaRPr>
          </a:p>
          <a:p>
            <a:endParaRPr lang="en-US" dirty="0"/>
          </a:p>
        </p:txBody>
      </p:sp>
      <p:sp>
        <p:nvSpPr>
          <p:cNvPr id="4" name="Slide Number Placeholder 3"/>
          <p:cNvSpPr>
            <a:spLocks noGrp="1"/>
          </p:cNvSpPr>
          <p:nvPr>
            <p:ph type="sldNum" sz="quarter" idx="12"/>
          </p:nvPr>
        </p:nvSpPr>
        <p:spPr/>
        <p:txBody>
          <a:bodyPr/>
          <a:lstStyle/>
          <a:p>
            <a:fld id="{EDF8E9AE-D769-E440-9638-4F60103791D8}" type="slidenum">
              <a:rPr lang="en-US" smtClean="0"/>
              <a:t>17</a:t>
            </a:fld>
            <a:endParaRPr lang="en-US" dirty="0"/>
          </a:p>
        </p:txBody>
      </p:sp>
    </p:spTree>
    <p:extLst>
      <p:ext uri="{BB962C8B-B14F-4D97-AF65-F5344CB8AC3E}">
        <p14:creationId xmlns:p14="http://schemas.microsoft.com/office/powerpoint/2010/main" val="554924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4679"/>
          </a:xfrm>
        </p:spPr>
        <p:txBody>
          <a:bodyPr>
            <a:normAutofit/>
          </a:bodyPr>
          <a:lstStyle/>
          <a:p>
            <a:r>
              <a:rPr lang="en-US" b="1" dirty="0" smtClean="0">
                <a:solidFill>
                  <a:srgbClr val="800000"/>
                </a:solidFill>
                <a:latin typeface="Georgia"/>
                <a:cs typeface="Georgia"/>
              </a:rPr>
              <a:t>Case Example</a:t>
            </a:r>
            <a:endParaRPr lang="en-US" b="1" dirty="0">
              <a:solidFill>
                <a:srgbClr val="800000"/>
              </a:solidFill>
              <a:latin typeface="Georgia"/>
              <a:cs typeface="Georgia"/>
            </a:endParaRPr>
          </a:p>
        </p:txBody>
      </p:sp>
      <p:sp>
        <p:nvSpPr>
          <p:cNvPr id="3" name="Content Placeholder 2"/>
          <p:cNvSpPr>
            <a:spLocks noGrp="1"/>
          </p:cNvSpPr>
          <p:nvPr>
            <p:ph idx="1"/>
          </p:nvPr>
        </p:nvSpPr>
        <p:spPr>
          <a:xfrm>
            <a:off x="628650" y="1409805"/>
            <a:ext cx="7886700" cy="4627254"/>
          </a:xfrm>
        </p:spPr>
        <p:txBody>
          <a:bodyPr>
            <a:normAutofit lnSpcReduction="10000"/>
          </a:bodyPr>
          <a:lstStyle/>
          <a:p>
            <a:r>
              <a:rPr lang="en-US" sz="2800" dirty="0" smtClean="0">
                <a:latin typeface="Georgia"/>
                <a:cs typeface="Georgia"/>
              </a:rPr>
              <a:t>Health system/ACO/CIN establishes </a:t>
            </a:r>
            <a:r>
              <a:rPr lang="en-US" sz="2800" dirty="0">
                <a:latin typeface="Georgia"/>
                <a:cs typeface="Georgia"/>
              </a:rPr>
              <a:t>ER stroke protocol with target response </a:t>
            </a:r>
            <a:r>
              <a:rPr lang="en-US" sz="2800" dirty="0" smtClean="0">
                <a:latin typeface="Georgia"/>
                <a:cs typeface="Georgia"/>
              </a:rPr>
              <a:t>time</a:t>
            </a:r>
          </a:p>
          <a:p>
            <a:r>
              <a:rPr lang="en-US" sz="2800" dirty="0" smtClean="0">
                <a:latin typeface="Georgia"/>
                <a:cs typeface="Georgia"/>
              </a:rPr>
              <a:t>Participants train staff on protocol</a:t>
            </a:r>
            <a:endParaRPr lang="en-US" sz="2800" dirty="0">
              <a:latin typeface="Georgia"/>
              <a:cs typeface="Georgia"/>
            </a:endParaRPr>
          </a:p>
          <a:p>
            <a:r>
              <a:rPr lang="en-US" sz="2800" dirty="0" smtClean="0">
                <a:latin typeface="Georgia"/>
                <a:cs typeface="Georgia"/>
              </a:rPr>
              <a:t>Participants each report </a:t>
            </a:r>
            <a:r>
              <a:rPr lang="en-US" sz="2800" dirty="0" smtClean="0">
                <a:latin typeface="Georgia"/>
                <a:cs typeface="Georgia"/>
              </a:rPr>
              <a:t>on </a:t>
            </a:r>
            <a:r>
              <a:rPr lang="en-US" sz="2800" dirty="0">
                <a:latin typeface="Georgia"/>
                <a:cs typeface="Georgia"/>
              </a:rPr>
              <a:t>performance measures</a:t>
            </a:r>
          </a:p>
          <a:p>
            <a:r>
              <a:rPr lang="en-US" sz="2800" dirty="0" smtClean="0">
                <a:latin typeface="Georgia"/>
                <a:cs typeface="Georgia"/>
              </a:rPr>
              <a:t>Staff </a:t>
            </a:r>
            <a:r>
              <a:rPr lang="en-US" sz="2800" dirty="0">
                <a:latin typeface="Georgia"/>
                <a:cs typeface="Georgia"/>
              </a:rPr>
              <a:t>identifies potential </a:t>
            </a:r>
            <a:r>
              <a:rPr lang="en-US" sz="2800" dirty="0" smtClean="0">
                <a:latin typeface="Georgia"/>
                <a:cs typeface="Georgia"/>
              </a:rPr>
              <a:t>systems issue </a:t>
            </a:r>
            <a:r>
              <a:rPr lang="en-US" sz="2800" dirty="0">
                <a:latin typeface="Georgia"/>
                <a:cs typeface="Georgia"/>
              </a:rPr>
              <a:t>at one </a:t>
            </a:r>
            <a:r>
              <a:rPr lang="en-US" sz="2800" dirty="0" smtClean="0">
                <a:latin typeface="Georgia"/>
                <a:cs typeface="Georgia"/>
              </a:rPr>
              <a:t>facility (problem or excellence)</a:t>
            </a:r>
            <a:endParaRPr lang="en-US" sz="2800" dirty="0">
              <a:latin typeface="Georgia"/>
              <a:cs typeface="Georgia"/>
            </a:endParaRPr>
          </a:p>
          <a:p>
            <a:r>
              <a:rPr lang="en-US" sz="2800" dirty="0">
                <a:latin typeface="Georgia"/>
                <a:cs typeface="Georgia"/>
              </a:rPr>
              <a:t>Peer review </a:t>
            </a:r>
            <a:r>
              <a:rPr lang="en-US" sz="2800" dirty="0" smtClean="0">
                <a:latin typeface="Georgia"/>
                <a:cs typeface="Georgia"/>
              </a:rPr>
              <a:t>is performed </a:t>
            </a:r>
            <a:r>
              <a:rPr lang="en-US" sz="2800" dirty="0">
                <a:latin typeface="Georgia"/>
                <a:cs typeface="Georgia"/>
              </a:rPr>
              <a:t>in the </a:t>
            </a:r>
            <a:r>
              <a:rPr lang="en-US" sz="2800" dirty="0" smtClean="0">
                <a:latin typeface="Georgia"/>
                <a:cs typeface="Georgia"/>
              </a:rPr>
              <a:t>PSES </a:t>
            </a:r>
            <a:r>
              <a:rPr lang="en-US" sz="2800" dirty="0">
                <a:latin typeface="Georgia"/>
                <a:cs typeface="Georgia"/>
              </a:rPr>
              <a:t>and is considered “analysis” that is </a:t>
            </a:r>
            <a:r>
              <a:rPr lang="en-US" sz="2800" dirty="0" smtClean="0">
                <a:latin typeface="Georgia"/>
                <a:cs typeface="Georgia"/>
              </a:rPr>
              <a:t>PSWP.  (PSWP </a:t>
            </a:r>
            <a:r>
              <a:rPr lang="en-US" sz="2800" dirty="0">
                <a:latin typeface="Georgia"/>
                <a:cs typeface="Georgia"/>
              </a:rPr>
              <a:t>can be disclosed to the PSO for </a:t>
            </a:r>
            <a:r>
              <a:rPr lang="en-US" sz="2800" dirty="0" smtClean="0">
                <a:latin typeface="Georgia"/>
                <a:cs typeface="Georgia"/>
              </a:rPr>
              <a:t>greater analysis and dissemination of best practices.)</a:t>
            </a:r>
          </a:p>
          <a:p>
            <a:endParaRPr lang="en-US" sz="2800" dirty="0">
              <a:latin typeface="Georgia"/>
              <a:cs typeface="Georgia"/>
            </a:endParaRPr>
          </a:p>
        </p:txBody>
      </p:sp>
    </p:spTree>
    <p:extLst>
      <p:ext uri="{BB962C8B-B14F-4D97-AF65-F5344CB8AC3E}">
        <p14:creationId xmlns:p14="http://schemas.microsoft.com/office/powerpoint/2010/main" val="378154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76" y="376665"/>
            <a:ext cx="7886700" cy="786693"/>
          </a:xfrm>
        </p:spPr>
        <p:txBody>
          <a:bodyPr>
            <a:normAutofit fontScale="90000"/>
          </a:bodyPr>
          <a:lstStyle/>
          <a:p>
            <a:r>
              <a:rPr lang="en-US" b="1" dirty="0">
                <a:solidFill>
                  <a:srgbClr val="800000"/>
                </a:solidFill>
                <a:latin typeface="Georgia"/>
                <a:cs typeface="Georgia"/>
              </a:rPr>
              <a:t>High Reliability of </a:t>
            </a:r>
            <a:r>
              <a:rPr lang="en-US" b="1" dirty="0" smtClean="0">
                <a:solidFill>
                  <a:srgbClr val="800000"/>
                </a:solidFill>
                <a:latin typeface="Georgia"/>
                <a:cs typeface="Georgia"/>
              </a:rPr>
              <a:t>Care: New Transparency in Health Care</a:t>
            </a:r>
            <a:endParaRPr lang="en-US" b="1" dirty="0">
              <a:solidFill>
                <a:srgbClr val="800000"/>
              </a:solidFill>
              <a:latin typeface="Georgia"/>
              <a:cs typeface="Georgi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9634402"/>
              </p:ext>
            </p:extLst>
          </p:nvPr>
        </p:nvGraphicFramePr>
        <p:xfrm>
          <a:off x="404976" y="1379270"/>
          <a:ext cx="8229600" cy="528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48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latin typeface="Georgia"/>
                <a:cs typeface="Georgia"/>
              </a:rPr>
              <a:t>Speakers</a:t>
            </a:r>
            <a:endParaRPr lang="en-US" b="1" dirty="0">
              <a:solidFill>
                <a:srgbClr val="800000"/>
              </a:solidFill>
              <a:latin typeface="Georgia"/>
              <a:cs typeface="Georgia"/>
            </a:endParaRPr>
          </a:p>
        </p:txBody>
      </p:sp>
      <p:sp>
        <p:nvSpPr>
          <p:cNvPr id="3" name="Content Placeholder 2"/>
          <p:cNvSpPr>
            <a:spLocks noGrp="1"/>
          </p:cNvSpPr>
          <p:nvPr>
            <p:ph idx="1"/>
          </p:nvPr>
        </p:nvSpPr>
        <p:spPr>
          <a:xfrm>
            <a:off x="457200" y="1690689"/>
            <a:ext cx="8229600" cy="4435474"/>
          </a:xfrm>
        </p:spPr>
        <p:txBody>
          <a:bodyPr/>
          <a:lstStyle/>
          <a:p>
            <a:r>
              <a:rPr lang="en-US" sz="2400" dirty="0">
                <a:latin typeface="Georgia"/>
                <a:cs typeface="Georgia"/>
              </a:rPr>
              <a:t>Lisa </a:t>
            </a:r>
            <a:r>
              <a:rPr lang="en-US" sz="2400" dirty="0" smtClean="0">
                <a:latin typeface="Georgia"/>
                <a:cs typeface="Georgia"/>
              </a:rPr>
              <a:t>Mead RN,MS, CPHQ </a:t>
            </a:r>
          </a:p>
          <a:p>
            <a:pPr lvl="1"/>
            <a:r>
              <a:rPr lang="en-US" sz="2000" dirty="0" smtClean="0">
                <a:latin typeface="Georgia"/>
                <a:cs typeface="Georgia"/>
              </a:rPr>
              <a:t>Director Quality and Safety, Strategic </a:t>
            </a:r>
            <a:r>
              <a:rPr lang="en-US" sz="2000" dirty="0">
                <a:latin typeface="Georgia"/>
                <a:cs typeface="Georgia"/>
              </a:rPr>
              <a:t>Radiology PSO</a:t>
            </a:r>
          </a:p>
          <a:p>
            <a:r>
              <a:rPr lang="en-US" sz="2400" dirty="0">
                <a:latin typeface="Georgia"/>
                <a:cs typeface="Georgia"/>
              </a:rPr>
              <a:t>Peggy </a:t>
            </a:r>
            <a:r>
              <a:rPr lang="en-US" sz="2400" dirty="0" smtClean="0">
                <a:latin typeface="Georgia"/>
                <a:cs typeface="Georgia"/>
              </a:rPr>
              <a:t>Binzer Esq</a:t>
            </a:r>
          </a:p>
          <a:p>
            <a:pPr lvl="1"/>
            <a:r>
              <a:rPr lang="en-US" sz="2000" dirty="0" smtClean="0">
                <a:latin typeface="Georgia"/>
                <a:cs typeface="Georgia"/>
              </a:rPr>
              <a:t>Executive </a:t>
            </a:r>
            <a:r>
              <a:rPr lang="en-US" sz="2000" dirty="0">
                <a:latin typeface="Georgia"/>
                <a:cs typeface="Georgia"/>
              </a:rPr>
              <a:t>Director, Alliance for Quality Improvement and Patient Safety</a:t>
            </a:r>
          </a:p>
          <a:p>
            <a:pPr marL="0" indent="0">
              <a:buNone/>
            </a:pPr>
            <a:endParaRPr lang="en-US" dirty="0">
              <a:latin typeface="Georgia"/>
              <a:cs typeface="Georgia"/>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2</a:t>
            </a:fld>
            <a:endParaRPr lang="en-US" dirty="0"/>
          </a:p>
        </p:txBody>
      </p:sp>
    </p:spTree>
    <p:extLst>
      <p:ext uri="{BB962C8B-B14F-4D97-AF65-F5344CB8AC3E}">
        <p14:creationId xmlns:p14="http://schemas.microsoft.com/office/powerpoint/2010/main" val="364806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37" y="667870"/>
            <a:ext cx="7824257" cy="1094873"/>
          </a:xfrm>
          <a:ln>
            <a:noFill/>
          </a:ln>
        </p:spPr>
        <p:txBody>
          <a:bodyPr>
            <a:normAutofit/>
          </a:bodyPr>
          <a:lstStyle/>
          <a:p>
            <a:r>
              <a:rPr lang="en-US" b="1" dirty="0" smtClean="0">
                <a:solidFill>
                  <a:srgbClr val="800000"/>
                </a:solidFill>
                <a:latin typeface="Georgia" pitchFamily="18" charset="0"/>
              </a:rPr>
              <a:t>ACA PSO Mandates</a:t>
            </a:r>
            <a:br>
              <a:rPr lang="en-US" b="1" dirty="0" smtClean="0">
                <a:solidFill>
                  <a:srgbClr val="800000"/>
                </a:solidFill>
                <a:latin typeface="Georgia" pitchFamily="18" charset="0"/>
              </a:rPr>
            </a:br>
            <a:r>
              <a:rPr lang="en-US" b="1" dirty="0" smtClean="0">
                <a:solidFill>
                  <a:srgbClr val="800000"/>
                </a:solidFill>
                <a:latin typeface="Georgia" pitchFamily="18" charset="0"/>
              </a:rPr>
              <a:t>CMS Proposed Rule on PSES</a:t>
            </a:r>
            <a:endParaRPr lang="en-US" b="1" dirty="0">
              <a:solidFill>
                <a:srgbClr val="800000"/>
              </a:solidFill>
              <a:latin typeface="Georgia" pitchFamily="18" charset="0"/>
            </a:endParaRPr>
          </a:p>
        </p:txBody>
      </p:sp>
      <p:sp>
        <p:nvSpPr>
          <p:cNvPr id="3" name="Content Placeholder 2"/>
          <p:cNvSpPr>
            <a:spLocks noGrp="1"/>
          </p:cNvSpPr>
          <p:nvPr>
            <p:ph idx="1"/>
          </p:nvPr>
        </p:nvSpPr>
        <p:spPr>
          <a:xfrm>
            <a:off x="457200" y="1992666"/>
            <a:ext cx="8229600" cy="4133497"/>
          </a:xfrm>
        </p:spPr>
        <p:txBody>
          <a:bodyPr>
            <a:normAutofit/>
          </a:bodyPr>
          <a:lstStyle/>
          <a:p>
            <a:r>
              <a:rPr lang="en-US" sz="2400" dirty="0" smtClean="0">
                <a:latin typeface="Georgia" panose="02040502050405020303" pitchFamily="18" charset="0"/>
              </a:rPr>
              <a:t>All hospitals over 50 beds must have a PSES by 2017 to participate in exchanges.</a:t>
            </a:r>
          </a:p>
          <a:p>
            <a:r>
              <a:rPr lang="en-US" sz="2400" dirty="0">
                <a:latin typeface="Georgia" panose="02040502050405020303" pitchFamily="18" charset="0"/>
                <a:cs typeface="Georgia"/>
              </a:rPr>
              <a:t>Final Rule </a:t>
            </a:r>
            <a:r>
              <a:rPr lang="en-US" sz="2400" dirty="0" smtClean="0">
                <a:latin typeface="Georgia" panose="02040502050405020303" pitchFamily="18" charset="0"/>
                <a:cs typeface="Georgia"/>
              </a:rPr>
              <a:t>in March: Must have an </a:t>
            </a:r>
            <a:r>
              <a:rPr lang="en-US" sz="2400" dirty="0">
                <a:latin typeface="Georgia" panose="02040502050405020303" pitchFamily="18" charset="0"/>
                <a:cs typeface="Georgia"/>
              </a:rPr>
              <a:t>evidence-based initiative, to improve health care quality through the collection, management and analysis of patient safety events that reduces all cause preventable harm, prevents hospital readmission, or improves care coordination</a:t>
            </a:r>
            <a:r>
              <a:rPr lang="en-US" sz="2400" b="1" dirty="0">
                <a:latin typeface="Georgia" panose="02040502050405020303" pitchFamily="18" charset="0"/>
                <a:cs typeface="Times New Roman"/>
              </a:rPr>
              <a:t>.</a:t>
            </a:r>
            <a:r>
              <a:rPr lang="en-US" sz="2400" dirty="0">
                <a:latin typeface="Georgia" panose="02040502050405020303" pitchFamily="18" charset="0"/>
                <a:cs typeface="Times New Roman"/>
              </a:rPr>
              <a:t> </a:t>
            </a:r>
          </a:p>
          <a:p>
            <a:r>
              <a:rPr lang="en-US" sz="2400" dirty="0">
                <a:latin typeface="Georgia" panose="02040502050405020303" pitchFamily="18" charset="0"/>
                <a:cs typeface="Georgia"/>
              </a:rPr>
              <a:t>Implementation January 1, 2017</a:t>
            </a:r>
          </a:p>
          <a:p>
            <a:pPr marL="0" indent="0">
              <a:buNone/>
            </a:pPr>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fld id="{EDF8E9AE-D769-E440-9638-4F60103791D8}" type="slidenum">
              <a:rPr lang="en-US" smtClean="0"/>
              <a:t>20</a:t>
            </a:fld>
            <a:endParaRPr lang="en-US" dirty="0"/>
          </a:p>
        </p:txBody>
      </p:sp>
    </p:spTree>
    <p:extLst>
      <p:ext uri="{BB962C8B-B14F-4D97-AF65-F5344CB8AC3E}">
        <p14:creationId xmlns:p14="http://schemas.microsoft.com/office/powerpoint/2010/main" val="55841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8650" y="2029017"/>
            <a:ext cx="7436358" cy="3311163"/>
          </a:xfrm>
        </p:spPr>
        <p:txBody>
          <a:bodyPr/>
          <a:lstStyle/>
          <a:p>
            <a:pPr marL="800100" lvl="1" indent="-342900">
              <a:buFont typeface="Arial" panose="020B0604020202020204" pitchFamily="34" charset="0"/>
              <a:buChar char="•"/>
            </a:pPr>
            <a:r>
              <a:rPr lang="en-US" sz="2400" dirty="0">
                <a:latin typeface="Georgia" panose="02040502050405020303" pitchFamily="18" charset="0"/>
              </a:rPr>
              <a:t>Physician practices have issues about which far less is known than in </a:t>
            </a:r>
            <a:r>
              <a:rPr lang="en-US" sz="2400" dirty="0" smtClean="0">
                <a:latin typeface="Georgia" panose="02040502050405020303" pitchFamily="18" charset="0"/>
              </a:rPr>
              <a:t>hospitals</a:t>
            </a:r>
          </a:p>
          <a:p>
            <a:pPr marL="800100" lvl="1" indent="-342900">
              <a:buFont typeface="Arial" panose="020B0604020202020204" pitchFamily="34" charset="0"/>
              <a:buChar char="•"/>
            </a:pPr>
            <a:r>
              <a:rPr lang="en-US" sz="2400" dirty="0">
                <a:latin typeface="Georgia" panose="02040502050405020303" pitchFamily="18" charset="0"/>
              </a:rPr>
              <a:t>Adverse events and near misses: drug interactions, drug mismanagement, etc. </a:t>
            </a:r>
            <a:endParaRPr lang="en-US" sz="2400" dirty="0" smtClean="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Missed </a:t>
            </a:r>
            <a:r>
              <a:rPr lang="en-US" sz="2400" dirty="0">
                <a:latin typeface="Georgia" panose="02040502050405020303" pitchFamily="18" charset="0"/>
              </a:rPr>
              <a:t>diagnoses </a:t>
            </a:r>
            <a:endParaRPr lang="en-US" sz="2400" dirty="0" smtClean="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Failure </a:t>
            </a:r>
            <a:r>
              <a:rPr lang="en-US" sz="2400" dirty="0">
                <a:latin typeface="Georgia" panose="02040502050405020303" pitchFamily="18" charset="0"/>
              </a:rPr>
              <a:t>to report abnormal test results </a:t>
            </a:r>
            <a:endParaRPr lang="en-US" sz="2400" dirty="0" smtClean="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Patient </a:t>
            </a:r>
            <a:r>
              <a:rPr lang="en-US" sz="2400" dirty="0">
                <a:latin typeface="Georgia" panose="02040502050405020303" pitchFamily="18" charset="0"/>
              </a:rPr>
              <a:t>misunderstanding of instructions, and more… </a:t>
            </a:r>
            <a:endParaRPr lang="en-US" sz="2400" dirty="0" smtClean="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Defensive medicine is part of the problem, but not much (2.4% of health care expenditures overall) </a:t>
            </a:r>
          </a:p>
        </p:txBody>
      </p:sp>
      <p:sp>
        <p:nvSpPr>
          <p:cNvPr id="3" name="Title 2"/>
          <p:cNvSpPr>
            <a:spLocks noGrp="1"/>
          </p:cNvSpPr>
          <p:nvPr>
            <p:ph type="title"/>
          </p:nvPr>
        </p:nvSpPr>
        <p:spPr/>
        <p:txBody>
          <a:bodyPr/>
          <a:lstStyle/>
          <a:p>
            <a:r>
              <a:rPr lang="en-US" b="1" dirty="0" smtClean="0">
                <a:solidFill>
                  <a:srgbClr val="800000"/>
                </a:solidFill>
                <a:latin typeface="Georgia" panose="02040502050405020303" pitchFamily="18" charset="0"/>
              </a:rPr>
              <a:t>Patient Safety Issues</a:t>
            </a:r>
            <a:endParaRPr lang="en-US" b="1" dirty="0">
              <a:solidFill>
                <a:srgbClr val="800000"/>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EDF8E9AE-D769-E440-9638-4F60103791D8}" type="slidenum">
              <a:rPr lang="en-US" smtClean="0"/>
              <a:t>21</a:t>
            </a:fld>
            <a:endParaRPr lang="en-US" dirty="0"/>
          </a:p>
        </p:txBody>
      </p:sp>
    </p:spTree>
    <p:extLst>
      <p:ext uri="{BB962C8B-B14F-4D97-AF65-F5344CB8AC3E}">
        <p14:creationId xmlns:p14="http://schemas.microsoft.com/office/powerpoint/2010/main" val="241371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541669" y="1294096"/>
            <a:ext cx="6535786" cy="4593565"/>
          </a:xfrm>
        </p:spPr>
        <p:txBody>
          <a:bodyPr/>
          <a:lstStyle/>
          <a:p>
            <a:pPr marL="800100" lvl="1" indent="-342900">
              <a:buFont typeface="Arial" panose="020B0604020202020204" pitchFamily="34" charset="0"/>
              <a:buChar char="•"/>
            </a:pPr>
            <a:r>
              <a:rPr lang="en-US" sz="2400" dirty="0">
                <a:latin typeface="Georgia" panose="02040502050405020303" pitchFamily="18" charset="0"/>
              </a:rPr>
              <a:t>Collaborative, Safe Environment</a:t>
            </a:r>
          </a:p>
          <a:p>
            <a:pPr marL="800100" lvl="1" indent="-342900">
              <a:buFont typeface="Arial" panose="020B0604020202020204" pitchFamily="34" charset="0"/>
              <a:buChar char="•"/>
            </a:pPr>
            <a:r>
              <a:rPr lang="en-US" sz="2400" dirty="0">
                <a:latin typeface="Georgia" panose="02040502050405020303" pitchFamily="18" charset="0"/>
              </a:rPr>
              <a:t>Learning Environment</a:t>
            </a:r>
          </a:p>
          <a:p>
            <a:pPr marL="800100" lvl="1" indent="-342900">
              <a:buFont typeface="Arial" panose="020B0604020202020204" pitchFamily="34" charset="0"/>
              <a:buChar char="•"/>
            </a:pPr>
            <a:r>
              <a:rPr lang="en-US" sz="2400" dirty="0">
                <a:latin typeface="Georgia" panose="02040502050405020303" pitchFamily="18" charset="0"/>
              </a:rPr>
              <a:t>Aggregation of Safety &amp; Quality Data</a:t>
            </a:r>
          </a:p>
          <a:p>
            <a:pPr marL="800100" lvl="1" indent="-342900">
              <a:buFont typeface="Arial" panose="020B0604020202020204" pitchFamily="34" charset="0"/>
              <a:buChar char="•"/>
            </a:pPr>
            <a:r>
              <a:rPr lang="en-US" sz="2400" dirty="0" smtClean="0">
                <a:latin typeface="Georgia" panose="02040502050405020303" pitchFamily="18" charset="0"/>
              </a:rPr>
              <a:t>Protect </a:t>
            </a:r>
            <a:r>
              <a:rPr lang="en-US" sz="2400" dirty="0">
                <a:latin typeface="Georgia" panose="02040502050405020303" pitchFamily="18" charset="0"/>
              </a:rPr>
              <a:t>Dose Monitoring Data</a:t>
            </a:r>
          </a:p>
          <a:p>
            <a:pPr marL="800100" lvl="1" indent="-342900">
              <a:buFont typeface="Arial" panose="020B0604020202020204" pitchFamily="34" charset="0"/>
              <a:buChar char="•"/>
            </a:pPr>
            <a:r>
              <a:rPr lang="en-US" sz="2400" dirty="0">
                <a:latin typeface="Georgia" panose="02040502050405020303" pitchFamily="18" charset="0"/>
              </a:rPr>
              <a:t>Demonstrate commitment to quality and safety</a:t>
            </a:r>
          </a:p>
          <a:p>
            <a:pPr marL="800100" lvl="1" indent="-342900">
              <a:buFont typeface="Arial" panose="020B0604020202020204" pitchFamily="34" charset="0"/>
              <a:buChar char="•"/>
            </a:pPr>
            <a:r>
              <a:rPr lang="en-US" sz="2400" dirty="0">
                <a:latin typeface="Georgia" panose="02040502050405020303" pitchFamily="18" charset="0"/>
              </a:rPr>
              <a:t>Radiology industry leadership opportunity</a:t>
            </a:r>
          </a:p>
          <a:p>
            <a:pPr marL="800100" lvl="1" indent="-342900">
              <a:buFont typeface="Arial" panose="020B0604020202020204" pitchFamily="34" charset="0"/>
              <a:buChar char="•"/>
            </a:pPr>
            <a:r>
              <a:rPr lang="en-US" sz="2400" dirty="0">
                <a:latin typeface="Georgia" panose="02040502050405020303" pitchFamily="18" charset="0"/>
              </a:rPr>
              <a:t>Identify opportunities to avoid incidents and adverse events</a:t>
            </a:r>
          </a:p>
          <a:p>
            <a:pPr marL="800100" lvl="1" indent="-342900">
              <a:buFont typeface="Arial" panose="020B0604020202020204" pitchFamily="34" charset="0"/>
              <a:buChar char="•"/>
            </a:pPr>
            <a:r>
              <a:rPr lang="en-US" sz="2400" dirty="0" smtClean="0">
                <a:latin typeface="Georgia" panose="02040502050405020303" pitchFamily="18" charset="0"/>
              </a:rPr>
              <a:t>Allow Peer Review to </a:t>
            </a:r>
            <a:r>
              <a:rPr lang="en-US" sz="2400" dirty="0">
                <a:latin typeface="Georgia" panose="02040502050405020303" pitchFamily="18" charset="0"/>
              </a:rPr>
              <a:t>operate across state lines with added </a:t>
            </a:r>
            <a:r>
              <a:rPr lang="en-US" sz="2400" dirty="0" smtClean="0">
                <a:latin typeface="Georgia" panose="02040502050405020303" pitchFamily="18" charset="0"/>
              </a:rPr>
              <a:t>protection</a:t>
            </a:r>
          </a:p>
          <a:p>
            <a:pPr marL="800100" lvl="1" indent="-342900">
              <a:buFont typeface="Arial" panose="020B0604020202020204" pitchFamily="34" charset="0"/>
              <a:buChar char="•"/>
            </a:pPr>
            <a:r>
              <a:rPr lang="en-US" sz="2400" dirty="0" smtClean="0">
                <a:latin typeface="Georgia" panose="02040502050405020303" pitchFamily="18" charset="0"/>
              </a:rPr>
              <a:t>Subspecialized Forums</a:t>
            </a:r>
            <a:endParaRPr lang="en-US" sz="2400" dirty="0">
              <a:latin typeface="Georgia" panose="02040502050405020303" pitchFamily="18" charset="0"/>
            </a:endParaRPr>
          </a:p>
          <a:p>
            <a:pPr lvl="1"/>
            <a:endParaRPr lang="en-US" dirty="0"/>
          </a:p>
        </p:txBody>
      </p:sp>
      <p:sp>
        <p:nvSpPr>
          <p:cNvPr id="5" name="Title 4"/>
          <p:cNvSpPr>
            <a:spLocks noGrp="1"/>
          </p:cNvSpPr>
          <p:nvPr>
            <p:ph type="title"/>
          </p:nvPr>
        </p:nvSpPr>
        <p:spPr>
          <a:xfrm>
            <a:off x="536540" y="359710"/>
            <a:ext cx="6540915" cy="562293"/>
          </a:xfrm>
        </p:spPr>
        <p:txBody>
          <a:bodyPr>
            <a:normAutofit/>
          </a:bodyPr>
          <a:lstStyle/>
          <a:p>
            <a:r>
              <a:rPr lang="en-US" sz="3200" b="1" dirty="0">
                <a:solidFill>
                  <a:srgbClr val="800000"/>
                </a:solidFill>
                <a:latin typeface="Georgia" panose="02040502050405020303" pitchFamily="18" charset="0"/>
              </a:rPr>
              <a:t>PSO Benefits</a:t>
            </a:r>
          </a:p>
        </p:txBody>
      </p:sp>
      <p:sp>
        <p:nvSpPr>
          <p:cNvPr id="2" name="Slide Number Placeholder 1"/>
          <p:cNvSpPr>
            <a:spLocks noGrp="1"/>
          </p:cNvSpPr>
          <p:nvPr>
            <p:ph type="sldNum" sz="quarter" idx="12"/>
          </p:nvPr>
        </p:nvSpPr>
        <p:spPr/>
        <p:txBody>
          <a:bodyPr/>
          <a:lstStyle/>
          <a:p>
            <a:fld id="{EDF8E9AE-D769-E440-9638-4F60103791D8}" type="slidenum">
              <a:rPr lang="en-US" smtClean="0"/>
              <a:t>22</a:t>
            </a:fld>
            <a:endParaRPr lang="en-US" dirty="0"/>
          </a:p>
        </p:txBody>
      </p:sp>
    </p:spTree>
    <p:extLst>
      <p:ext uri="{BB962C8B-B14F-4D97-AF65-F5344CB8AC3E}">
        <p14:creationId xmlns:p14="http://schemas.microsoft.com/office/powerpoint/2010/main" val="51871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587389" y="1304350"/>
            <a:ext cx="7445058" cy="5237673"/>
          </a:xfrm>
        </p:spPr>
        <p:txBody>
          <a:bodyPr/>
          <a:lstStyle/>
          <a:p>
            <a:pPr marL="800100" lvl="1" indent="-342900">
              <a:buFont typeface="Arial" panose="020B0604020202020204" pitchFamily="34" charset="0"/>
              <a:buChar char="•"/>
            </a:pPr>
            <a:r>
              <a:rPr lang="en-US" sz="2400" dirty="0">
                <a:latin typeface="Georgia" panose="02040502050405020303" pitchFamily="18" charset="0"/>
              </a:rPr>
              <a:t>Facilitate evidence based performance </a:t>
            </a:r>
            <a:r>
              <a:rPr lang="en-US" sz="2400" dirty="0" smtClean="0">
                <a:latin typeface="Georgia" panose="02040502050405020303" pitchFamily="18" charset="0"/>
              </a:rPr>
              <a:t>for groups and individuals</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Create quality metric </a:t>
            </a:r>
            <a:r>
              <a:rPr lang="en-US" sz="2400" dirty="0" smtClean="0">
                <a:latin typeface="Georgia" panose="02040502050405020303" pitchFamily="18" charset="0"/>
              </a:rPr>
              <a:t>dashboards</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Identify and facilitate process improvement opportunities </a:t>
            </a:r>
          </a:p>
          <a:p>
            <a:pPr marL="800100" lvl="1" indent="-342900">
              <a:buFont typeface="Arial" panose="020B0604020202020204" pitchFamily="34" charset="0"/>
              <a:buChar char="•"/>
            </a:pPr>
            <a:r>
              <a:rPr lang="en-US" sz="2400" dirty="0">
                <a:latin typeface="Georgia" panose="02040502050405020303" pitchFamily="18" charset="0"/>
              </a:rPr>
              <a:t>Develop programs for provision of patient care</a:t>
            </a:r>
          </a:p>
          <a:p>
            <a:pPr marL="800100" lvl="1" indent="-342900">
              <a:buFont typeface="Arial" panose="020B0604020202020204" pitchFamily="34" charset="0"/>
              <a:buChar char="•"/>
            </a:pPr>
            <a:r>
              <a:rPr lang="en-US" sz="2400" dirty="0">
                <a:latin typeface="Georgia" panose="02040502050405020303" pitchFamily="18" charset="0"/>
              </a:rPr>
              <a:t>Develop “best practices” for the provision of care and services </a:t>
            </a:r>
          </a:p>
          <a:p>
            <a:pPr marL="1257300" lvl="2" indent="-342900">
              <a:buFont typeface="Arial" panose="020B0604020202020204" pitchFamily="34" charset="0"/>
              <a:buChar char="•"/>
            </a:pPr>
            <a:r>
              <a:rPr lang="en-US" sz="2400" dirty="0" smtClean="0">
                <a:solidFill>
                  <a:schemeClr val="tx1"/>
                </a:solidFill>
                <a:latin typeface="Georgia" panose="02040502050405020303" pitchFamily="18" charset="0"/>
              </a:rPr>
              <a:t>Lung </a:t>
            </a:r>
            <a:r>
              <a:rPr lang="en-US" sz="2400" dirty="0">
                <a:solidFill>
                  <a:schemeClr val="tx1"/>
                </a:solidFill>
                <a:latin typeface="Georgia" panose="02040502050405020303" pitchFamily="18" charset="0"/>
              </a:rPr>
              <a:t>Cancer </a:t>
            </a:r>
            <a:r>
              <a:rPr lang="en-US" sz="2400" dirty="0" smtClean="0">
                <a:solidFill>
                  <a:schemeClr val="tx1"/>
                </a:solidFill>
                <a:latin typeface="Georgia" panose="02040502050405020303" pitchFamily="18" charset="0"/>
              </a:rPr>
              <a:t>Screening</a:t>
            </a:r>
          </a:p>
          <a:p>
            <a:pPr marL="1257300" lvl="2" indent="-342900">
              <a:buFont typeface="Arial" panose="020B0604020202020204" pitchFamily="34" charset="0"/>
              <a:buChar char="•"/>
            </a:pPr>
            <a:r>
              <a:rPr lang="en-US" sz="2400" dirty="0" smtClean="0">
                <a:solidFill>
                  <a:schemeClr val="tx1"/>
                </a:solidFill>
                <a:latin typeface="Georgia" panose="02040502050405020303" pitchFamily="18" charset="0"/>
              </a:rPr>
              <a:t>Thyroid Biopsy</a:t>
            </a:r>
          </a:p>
          <a:p>
            <a:pPr marL="1257300" lvl="2" indent="-342900">
              <a:buFont typeface="Arial" panose="020B0604020202020204" pitchFamily="34" charset="0"/>
              <a:buChar char="•"/>
            </a:pPr>
            <a:r>
              <a:rPr lang="en-US" sz="2400" dirty="0" smtClean="0">
                <a:solidFill>
                  <a:schemeClr val="tx1"/>
                </a:solidFill>
                <a:latin typeface="Georgia" panose="02040502050405020303" pitchFamily="18" charset="0"/>
              </a:rPr>
              <a:t>Protocols</a:t>
            </a:r>
          </a:p>
          <a:p>
            <a:pPr marL="1257300" lvl="2" indent="-342900">
              <a:buFont typeface="Arial" panose="020B0604020202020204" pitchFamily="34" charset="0"/>
              <a:buChar char="•"/>
            </a:pPr>
            <a:r>
              <a:rPr lang="en-US" sz="2400" dirty="0" smtClean="0">
                <a:solidFill>
                  <a:schemeClr val="tx1"/>
                </a:solidFill>
                <a:latin typeface="Georgia" panose="02040502050405020303" pitchFamily="18" charset="0"/>
              </a:rPr>
              <a:t>Policies </a:t>
            </a:r>
            <a:r>
              <a:rPr lang="en-US" sz="2400" dirty="0">
                <a:solidFill>
                  <a:schemeClr val="tx1"/>
                </a:solidFill>
                <a:latin typeface="Georgia" panose="02040502050405020303" pitchFamily="18" charset="0"/>
              </a:rPr>
              <a:t>and procedures</a:t>
            </a:r>
          </a:p>
          <a:p>
            <a:pPr lvl="2"/>
            <a:endParaRPr lang="en-US" dirty="0"/>
          </a:p>
          <a:p>
            <a:pPr lvl="1"/>
            <a:endParaRPr lang="en-US" dirty="0"/>
          </a:p>
          <a:p>
            <a:pPr lvl="1"/>
            <a:endParaRPr lang="en-US" dirty="0"/>
          </a:p>
          <a:p>
            <a:pPr lvl="1"/>
            <a:endParaRPr lang="en-US" dirty="0"/>
          </a:p>
        </p:txBody>
      </p:sp>
      <p:sp>
        <p:nvSpPr>
          <p:cNvPr id="5" name="Title 4"/>
          <p:cNvSpPr>
            <a:spLocks noGrp="1"/>
          </p:cNvSpPr>
          <p:nvPr>
            <p:ph type="title"/>
          </p:nvPr>
        </p:nvSpPr>
        <p:spPr>
          <a:xfrm>
            <a:off x="587389" y="458284"/>
            <a:ext cx="6540915" cy="476250"/>
          </a:xfrm>
        </p:spPr>
        <p:txBody>
          <a:bodyPr>
            <a:noAutofit/>
          </a:bodyPr>
          <a:lstStyle/>
          <a:p>
            <a:r>
              <a:rPr lang="en-US" sz="3200" b="1" dirty="0">
                <a:solidFill>
                  <a:srgbClr val="800000"/>
                </a:solidFill>
                <a:latin typeface="Georgia" panose="02040502050405020303" pitchFamily="18" charset="0"/>
              </a:rPr>
              <a:t>Augmenting Current Efforts</a:t>
            </a:r>
          </a:p>
        </p:txBody>
      </p:sp>
      <p:sp>
        <p:nvSpPr>
          <p:cNvPr id="2" name="Slide Number Placeholder 1"/>
          <p:cNvSpPr>
            <a:spLocks noGrp="1"/>
          </p:cNvSpPr>
          <p:nvPr>
            <p:ph type="sldNum" sz="quarter" idx="12"/>
          </p:nvPr>
        </p:nvSpPr>
        <p:spPr/>
        <p:txBody>
          <a:bodyPr/>
          <a:lstStyle/>
          <a:p>
            <a:fld id="{EDF8E9AE-D769-E440-9638-4F60103791D8}" type="slidenum">
              <a:rPr lang="en-US" smtClean="0"/>
              <a:t>23</a:t>
            </a:fld>
            <a:endParaRPr lang="en-US" dirty="0"/>
          </a:p>
        </p:txBody>
      </p:sp>
    </p:spTree>
    <p:extLst>
      <p:ext uri="{BB962C8B-B14F-4D97-AF65-F5344CB8AC3E}">
        <p14:creationId xmlns:p14="http://schemas.microsoft.com/office/powerpoint/2010/main" val="121397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611448" y="1195438"/>
            <a:ext cx="7903902" cy="4811574"/>
          </a:xfrm>
        </p:spPr>
        <p:txBody>
          <a:bodyPr/>
          <a:lstStyle/>
          <a:p>
            <a:pPr marL="800100" lvl="1" indent="-342900">
              <a:buFont typeface="Arial" panose="020B0604020202020204" pitchFamily="34" charset="0"/>
              <a:buChar char="•"/>
            </a:pPr>
            <a:r>
              <a:rPr lang="en-US" sz="2400" dirty="0" smtClean="0">
                <a:latin typeface="Georgia" panose="02040502050405020303" pitchFamily="18" charset="0"/>
              </a:rPr>
              <a:t>Host </a:t>
            </a:r>
            <a:r>
              <a:rPr lang="en-US" sz="2400" dirty="0">
                <a:latin typeface="Georgia" panose="02040502050405020303" pitchFamily="18" charset="0"/>
              </a:rPr>
              <a:t>an </a:t>
            </a:r>
            <a:r>
              <a:rPr lang="en-US" sz="2400" dirty="0" smtClean="0">
                <a:latin typeface="Georgia" panose="02040502050405020303" pitchFamily="18" charset="0"/>
              </a:rPr>
              <a:t>bi-annual </a:t>
            </a:r>
            <a:r>
              <a:rPr lang="en-US" sz="2400" dirty="0">
                <a:latin typeface="Georgia" panose="02040502050405020303" pitchFamily="18" charset="0"/>
              </a:rPr>
              <a:t>quality and safety </a:t>
            </a:r>
            <a:r>
              <a:rPr lang="en-US" sz="2400" dirty="0" smtClean="0">
                <a:latin typeface="Georgia" panose="02040502050405020303" pitchFamily="18" charset="0"/>
              </a:rPr>
              <a:t>conference.</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Leverage </a:t>
            </a:r>
            <a:r>
              <a:rPr lang="en-US" sz="2400" dirty="0">
                <a:latin typeface="Georgia" panose="02040502050405020303" pitchFamily="18" charset="0"/>
              </a:rPr>
              <a:t>the power of aggregated </a:t>
            </a:r>
            <a:r>
              <a:rPr lang="en-US" sz="2400" dirty="0" smtClean="0">
                <a:latin typeface="Georgia" panose="02040502050405020303" pitchFamily="18" charset="0"/>
              </a:rPr>
              <a:t>data.</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Assist </a:t>
            </a:r>
            <a:r>
              <a:rPr lang="en-US" sz="2400" dirty="0">
                <a:latin typeface="Georgia" panose="02040502050405020303" pitchFamily="18" charset="0"/>
              </a:rPr>
              <a:t>in driving practice </a:t>
            </a:r>
            <a:r>
              <a:rPr lang="en-US" sz="2400" dirty="0" smtClean="0">
                <a:latin typeface="Georgia" panose="02040502050405020303" pitchFamily="18" charset="0"/>
              </a:rPr>
              <a:t>trends.</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SR PSO quality data sharing will change practices and </a:t>
            </a:r>
            <a:r>
              <a:rPr lang="en-US" sz="2400" dirty="0" smtClean="0">
                <a:latin typeface="Georgia" panose="02040502050405020303" pitchFamily="18" charset="0"/>
              </a:rPr>
              <a:t>processes.</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Group will </a:t>
            </a:r>
            <a:r>
              <a:rPr lang="en-US" sz="2400" dirty="0">
                <a:latin typeface="Georgia" panose="02040502050405020303" pitchFamily="18" charset="0"/>
              </a:rPr>
              <a:t>adopt </a:t>
            </a:r>
            <a:r>
              <a:rPr lang="en-US" sz="2400" dirty="0" smtClean="0">
                <a:latin typeface="Georgia" panose="02040502050405020303" pitchFamily="18" charset="0"/>
              </a:rPr>
              <a:t>standards </a:t>
            </a:r>
            <a:r>
              <a:rPr lang="en-US" sz="2400" dirty="0">
                <a:latin typeface="Georgia" panose="02040502050405020303" pitchFamily="18" charset="0"/>
              </a:rPr>
              <a:t>developed by the collective groups (SR</a:t>
            </a:r>
            <a:r>
              <a:rPr lang="en-US" sz="2400" dirty="0" smtClean="0">
                <a:latin typeface="Georgia" panose="02040502050405020303" pitchFamily="18" charset="0"/>
              </a:rPr>
              <a:t>).</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Improve </a:t>
            </a:r>
            <a:r>
              <a:rPr lang="en-US" sz="2400" dirty="0">
                <a:latin typeface="Georgia" panose="02040502050405020303" pitchFamily="18" charset="0"/>
              </a:rPr>
              <a:t>organizational infrastructure for smaller </a:t>
            </a:r>
            <a:r>
              <a:rPr lang="en-US" sz="2400" dirty="0" smtClean="0">
                <a:latin typeface="Georgia" panose="02040502050405020303" pitchFamily="18" charset="0"/>
              </a:rPr>
              <a:t>groups.</a:t>
            </a:r>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smtClean="0">
                <a:latin typeface="Georgia" panose="02040502050405020303" pitchFamily="18" charset="0"/>
              </a:rPr>
              <a:t>Offer Quality Consultation support</a:t>
            </a:r>
          </a:p>
          <a:p>
            <a:pPr marL="800100" lvl="1" indent="-342900">
              <a:buFont typeface="Arial" panose="020B0604020202020204" pitchFamily="34" charset="0"/>
              <a:buChar char="•"/>
            </a:pPr>
            <a:r>
              <a:rPr lang="en-US" sz="2400" dirty="0">
                <a:latin typeface="Georgia" panose="02040502050405020303" pitchFamily="18" charset="0"/>
              </a:rPr>
              <a:t>Your PSO </a:t>
            </a:r>
            <a:r>
              <a:rPr lang="en-US" sz="2400" dirty="0" smtClean="0">
                <a:latin typeface="Georgia" panose="02040502050405020303" pitchFamily="18" charset="0"/>
              </a:rPr>
              <a:t>can be </a:t>
            </a:r>
            <a:r>
              <a:rPr lang="en-US" sz="2400" dirty="0">
                <a:latin typeface="Georgia" panose="02040502050405020303" pitchFamily="18" charset="0"/>
              </a:rPr>
              <a:t>an extension of your organization’s safety and quality staff and resources.</a:t>
            </a:r>
          </a:p>
          <a:p>
            <a:pPr lvl="1"/>
            <a:endParaRPr lang="en-US" dirty="0"/>
          </a:p>
        </p:txBody>
      </p:sp>
      <p:sp>
        <p:nvSpPr>
          <p:cNvPr id="5" name="Title 4"/>
          <p:cNvSpPr>
            <a:spLocks noGrp="1"/>
          </p:cNvSpPr>
          <p:nvPr>
            <p:ph type="title"/>
          </p:nvPr>
        </p:nvSpPr>
        <p:spPr>
          <a:xfrm>
            <a:off x="358789" y="361951"/>
            <a:ext cx="6540915" cy="483869"/>
          </a:xfrm>
        </p:spPr>
        <p:txBody>
          <a:bodyPr>
            <a:noAutofit/>
          </a:bodyPr>
          <a:lstStyle/>
          <a:p>
            <a:r>
              <a:rPr lang="en-US" sz="3200" b="1" dirty="0">
                <a:solidFill>
                  <a:srgbClr val="800000"/>
                </a:solidFill>
                <a:latin typeface="Georgia" panose="02040502050405020303" pitchFamily="18" charset="0"/>
              </a:rPr>
              <a:t>Augmenting Current Efforts</a:t>
            </a:r>
          </a:p>
        </p:txBody>
      </p:sp>
      <p:sp>
        <p:nvSpPr>
          <p:cNvPr id="2" name="Slide Number Placeholder 1"/>
          <p:cNvSpPr>
            <a:spLocks noGrp="1"/>
          </p:cNvSpPr>
          <p:nvPr>
            <p:ph type="sldNum" sz="quarter" idx="12"/>
          </p:nvPr>
        </p:nvSpPr>
        <p:spPr/>
        <p:txBody>
          <a:bodyPr/>
          <a:lstStyle/>
          <a:p>
            <a:fld id="{EDF8E9AE-D769-E440-9638-4F60103791D8}" type="slidenum">
              <a:rPr lang="en-US" smtClean="0"/>
              <a:t>24</a:t>
            </a:fld>
            <a:endParaRPr lang="en-US" dirty="0"/>
          </a:p>
        </p:txBody>
      </p:sp>
    </p:spTree>
    <p:extLst>
      <p:ext uri="{BB962C8B-B14F-4D97-AF65-F5344CB8AC3E}">
        <p14:creationId xmlns:p14="http://schemas.microsoft.com/office/powerpoint/2010/main" val="252391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300" y="1438835"/>
            <a:ext cx="7620000" cy="4326467"/>
          </a:xfrm>
        </p:spPr>
        <p:txBody>
          <a:bodyPr>
            <a:normAutofit/>
          </a:bodyPr>
          <a:lstStyle>
            <a:defPPr>
              <a:defRPr kern="1200" smtId="4294967295"/>
            </a:defPPr>
          </a:lstStyle>
          <a:p>
            <a:pPr algn="l"/>
            <a:r>
              <a:rPr lang="en-US" sz="2400" dirty="0" smtClean="0">
                <a:latin typeface="Georgia" panose="02040502050405020303" pitchFamily="18" charset="0"/>
              </a:rPr>
              <a:t>Convening Safe Tables</a:t>
            </a:r>
          </a:p>
          <a:p>
            <a:pPr algn="l"/>
            <a:r>
              <a:rPr lang="en-US" sz="2400" dirty="0" smtClean="0">
                <a:latin typeface="Georgia" panose="02040502050405020303" pitchFamily="18" charset="0"/>
              </a:rPr>
              <a:t>Open Discussions</a:t>
            </a:r>
          </a:p>
          <a:p>
            <a:pPr algn="l"/>
            <a:r>
              <a:rPr lang="en-US" sz="2400" dirty="0" smtClean="0">
                <a:latin typeface="Georgia" panose="02040502050405020303" pitchFamily="18" charset="0"/>
              </a:rPr>
              <a:t>Shared Learnings</a:t>
            </a:r>
          </a:p>
          <a:p>
            <a:pPr algn="l"/>
            <a:r>
              <a:rPr lang="en-US" sz="2400" dirty="0" smtClean="0">
                <a:latin typeface="Georgia" panose="02040502050405020303" pitchFamily="18" charset="0"/>
              </a:rPr>
              <a:t>Collation and Analysis of data</a:t>
            </a:r>
            <a:endParaRPr lang="en-US" sz="2400" dirty="0">
              <a:latin typeface="Georgia" panose="02040502050405020303" pitchFamily="18" charset="0"/>
            </a:endParaRPr>
          </a:p>
          <a:p>
            <a:pPr algn="l"/>
            <a:r>
              <a:rPr lang="en-US" sz="2400" dirty="0" smtClean="0">
                <a:latin typeface="Georgia" panose="02040502050405020303" pitchFamily="18" charset="0"/>
              </a:rPr>
              <a:t>Policy  Sharing</a:t>
            </a:r>
          </a:p>
          <a:p>
            <a:pPr algn="l"/>
            <a:r>
              <a:rPr lang="en-US" sz="2400" dirty="0" smtClean="0">
                <a:latin typeface="Georgia" panose="02040502050405020303" pitchFamily="18" charset="0"/>
              </a:rPr>
              <a:t>Development of Best practices</a:t>
            </a:r>
          </a:p>
          <a:p>
            <a:pPr algn="l"/>
            <a:r>
              <a:rPr lang="en-US" sz="2400" dirty="0" smtClean="0">
                <a:latin typeface="Georgia" panose="02040502050405020303" pitchFamily="18" charset="0"/>
              </a:rPr>
              <a:t>Understand and prevent future adverse events</a:t>
            </a:r>
          </a:p>
          <a:p>
            <a:pPr algn="l"/>
            <a:endParaRPr lang="en-US" sz="2400" dirty="0" smtClean="0"/>
          </a:p>
        </p:txBody>
      </p:sp>
      <p:sp>
        <p:nvSpPr>
          <p:cNvPr id="6" name="Title 2"/>
          <p:cNvSpPr txBox="1">
            <a:spLocks/>
          </p:cNvSpPr>
          <p:nvPr/>
        </p:nvSpPr>
        <p:spPr bwMode="auto">
          <a:xfrm>
            <a:off x="512064" y="457511"/>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kern="0" dirty="0" smtClean="0">
                <a:solidFill>
                  <a:srgbClr val="800000"/>
                </a:solidFill>
                <a:latin typeface="Georgia" panose="02040502050405020303" pitchFamily="18" charset="0"/>
              </a:rPr>
              <a:t>Benefits of Working with a PSO</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25</a:t>
            </a:fld>
            <a:endParaRPr lang="en-US" dirty="0"/>
          </a:p>
        </p:txBody>
      </p:sp>
    </p:spTree>
    <p:extLst>
      <p:ext uri="{BB962C8B-B14F-4D97-AF65-F5344CB8AC3E}">
        <p14:creationId xmlns:p14="http://schemas.microsoft.com/office/powerpoint/2010/main" val="144562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300" y="1438835"/>
            <a:ext cx="7620000" cy="4326467"/>
          </a:xfrm>
        </p:spPr>
        <p:txBody>
          <a:bodyPr>
            <a:normAutofit/>
          </a:bodyPr>
          <a:lstStyle>
            <a:defPPr>
              <a:defRPr kern="1200" smtId="4294967295"/>
            </a:defPPr>
          </a:lstStyle>
          <a:p>
            <a:r>
              <a:rPr lang="en-US" sz="2400" dirty="0" smtClean="0">
                <a:latin typeface="Georgia" panose="02040502050405020303" pitchFamily="18" charset="0"/>
              </a:rPr>
              <a:t>PSO members only shared learning meeting held between radiologist peers and quality &amp;safety professionals to discuss patient safety and quality issues in the radiology sector.</a:t>
            </a:r>
          </a:p>
          <a:p>
            <a:r>
              <a:rPr lang="en-US" sz="2400" dirty="0" smtClean="0">
                <a:latin typeface="Georgia" panose="02040502050405020303" pitchFamily="18" charset="0"/>
              </a:rPr>
              <a:t>Discussions are held in an uninhibited, safe and confidential manner.</a:t>
            </a:r>
          </a:p>
          <a:p>
            <a:r>
              <a:rPr lang="en-US" sz="2400" dirty="0" smtClean="0">
                <a:latin typeface="Georgia" panose="02040502050405020303" pitchFamily="18" charset="0"/>
              </a:rPr>
              <a:t>Led by PSO workforce.</a:t>
            </a:r>
          </a:p>
          <a:p>
            <a:pPr algn="l"/>
            <a:endParaRPr lang="en-US" sz="2400" dirty="0" smtClean="0"/>
          </a:p>
        </p:txBody>
      </p:sp>
      <p:sp>
        <p:nvSpPr>
          <p:cNvPr id="6" name="Title 2"/>
          <p:cNvSpPr txBox="1">
            <a:spLocks/>
          </p:cNvSpPr>
          <p:nvPr/>
        </p:nvSpPr>
        <p:spPr bwMode="auto">
          <a:xfrm>
            <a:off x="914400" y="432360"/>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altLang="en-US" sz="3200" b="1" kern="0" dirty="0" smtClean="0">
                <a:solidFill>
                  <a:srgbClr val="800000"/>
                </a:solidFill>
                <a:latin typeface="Georgia" panose="02040502050405020303" pitchFamily="18" charset="0"/>
              </a:rPr>
              <a:t>What is a Safe Table</a:t>
            </a:r>
            <a:r>
              <a:rPr lang="en-US" altLang="en-US" sz="3200" b="1" i="1" kern="0" dirty="0" smtClean="0">
                <a:solidFill>
                  <a:srgbClr val="800000"/>
                </a:solidFill>
                <a:latin typeface="Georgia" panose="02040502050405020303" pitchFamily="18" charset="0"/>
              </a:rPr>
              <a:t>?</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26</a:t>
            </a:fld>
            <a:endParaRPr lang="en-US" dirty="0"/>
          </a:p>
        </p:txBody>
      </p:sp>
    </p:spTree>
    <p:extLst>
      <p:ext uri="{BB962C8B-B14F-4D97-AF65-F5344CB8AC3E}">
        <p14:creationId xmlns:p14="http://schemas.microsoft.com/office/powerpoint/2010/main" val="69497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300" y="1438835"/>
            <a:ext cx="7620000" cy="4326467"/>
          </a:xfrm>
        </p:spPr>
        <p:txBody>
          <a:bodyPr>
            <a:normAutofit/>
          </a:bodyPr>
          <a:lstStyle>
            <a:defPPr>
              <a:defRPr kern="1200" smtId="4294967295"/>
            </a:defPPr>
          </a:lstStyle>
          <a:p>
            <a:pPr lvl="1"/>
            <a:r>
              <a:rPr lang="en-US" sz="2400" dirty="0">
                <a:latin typeface="Georgia" panose="02040502050405020303" pitchFamily="18" charset="0"/>
              </a:rPr>
              <a:t>Adverse Events</a:t>
            </a:r>
          </a:p>
          <a:p>
            <a:pPr lvl="1"/>
            <a:r>
              <a:rPr lang="en-US" sz="2400" dirty="0">
                <a:latin typeface="Georgia" panose="02040502050405020303" pitchFamily="18" charset="0"/>
              </a:rPr>
              <a:t>Peer Review </a:t>
            </a:r>
          </a:p>
          <a:p>
            <a:pPr lvl="1"/>
            <a:r>
              <a:rPr lang="en-US" sz="2400" dirty="0">
                <a:latin typeface="Georgia" panose="02040502050405020303" pitchFamily="18" charset="0"/>
              </a:rPr>
              <a:t>Success Stories</a:t>
            </a:r>
          </a:p>
          <a:p>
            <a:pPr lvl="1"/>
            <a:r>
              <a:rPr lang="en-US" sz="2400" dirty="0">
                <a:latin typeface="Georgia" panose="02040502050405020303" pitchFamily="18" charset="0"/>
              </a:rPr>
              <a:t>Challenges</a:t>
            </a:r>
          </a:p>
          <a:p>
            <a:pPr algn="l"/>
            <a:endParaRPr lang="en-US" sz="2400" dirty="0" smtClean="0"/>
          </a:p>
        </p:txBody>
      </p:sp>
      <p:sp>
        <p:nvSpPr>
          <p:cNvPr id="6" name="Title 2"/>
          <p:cNvSpPr txBox="1">
            <a:spLocks/>
          </p:cNvSpPr>
          <p:nvPr/>
        </p:nvSpPr>
        <p:spPr bwMode="auto">
          <a:xfrm>
            <a:off x="1097280" y="469247"/>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kern="0" dirty="0" smtClean="0">
                <a:solidFill>
                  <a:srgbClr val="800000"/>
                </a:solidFill>
                <a:latin typeface="Georgia" panose="02040502050405020303" pitchFamily="18" charset="0"/>
              </a:rPr>
              <a:t>Open Discussions</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27</a:t>
            </a:fld>
            <a:endParaRPr lang="en-US" dirty="0"/>
          </a:p>
        </p:txBody>
      </p:sp>
    </p:spTree>
    <p:extLst>
      <p:ext uri="{BB962C8B-B14F-4D97-AF65-F5344CB8AC3E}">
        <p14:creationId xmlns:p14="http://schemas.microsoft.com/office/powerpoint/2010/main" val="193361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3"/>
          <a:stretch>
            <a:fillRect/>
          </a:stretch>
        </p:blipFill>
        <p:spPr>
          <a:xfrm>
            <a:off x="816855" y="1362456"/>
            <a:ext cx="6851188" cy="4814507"/>
          </a:xfrm>
          <a:prstGeom prst="rect">
            <a:avLst/>
          </a:prstGeom>
        </p:spPr>
      </p:pic>
      <p:sp>
        <p:nvSpPr>
          <p:cNvPr id="6" name="Title 2"/>
          <p:cNvSpPr txBox="1">
            <a:spLocks/>
          </p:cNvSpPr>
          <p:nvPr/>
        </p:nvSpPr>
        <p:spPr bwMode="auto">
          <a:xfrm>
            <a:off x="1005840" y="432360"/>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Examples</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28</a:t>
            </a:fld>
            <a:endParaRPr lang="en-US" dirty="0"/>
          </a:p>
        </p:txBody>
      </p:sp>
    </p:spTree>
    <p:extLst>
      <p:ext uri="{BB962C8B-B14F-4D97-AF65-F5344CB8AC3E}">
        <p14:creationId xmlns:p14="http://schemas.microsoft.com/office/powerpoint/2010/main" val="14873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Georgia" panose="02040502050405020303" pitchFamily="18" charset="0"/>
              </a:rPr>
              <a:t>Presentations:</a:t>
            </a:r>
          </a:p>
          <a:p>
            <a:pPr lvl="1"/>
            <a:r>
              <a:rPr lang="en-US" sz="2400" dirty="0">
                <a:latin typeface="Georgia" panose="02040502050405020303" pitchFamily="18" charset="0"/>
              </a:rPr>
              <a:t>Physician Performance Reports</a:t>
            </a:r>
          </a:p>
          <a:p>
            <a:pPr lvl="1"/>
            <a:r>
              <a:rPr lang="en-US" sz="2400" dirty="0">
                <a:latin typeface="Georgia" panose="02040502050405020303" pitchFamily="18" charset="0"/>
              </a:rPr>
              <a:t>Case Reviews</a:t>
            </a:r>
          </a:p>
          <a:p>
            <a:pPr lvl="1"/>
            <a:r>
              <a:rPr lang="en-US" sz="2400" dirty="0">
                <a:latin typeface="Georgia" panose="02040502050405020303" pitchFamily="18" charset="0"/>
              </a:rPr>
              <a:t>Metrics Reviews</a:t>
            </a:r>
          </a:p>
          <a:p>
            <a:pPr lvl="1"/>
            <a:r>
              <a:rPr lang="en-US" sz="2400" dirty="0">
                <a:latin typeface="Georgia" panose="02040502050405020303" pitchFamily="18" charset="0"/>
              </a:rPr>
              <a:t>Technologist </a:t>
            </a:r>
            <a:r>
              <a:rPr lang="en-US" sz="2400" dirty="0" smtClean="0">
                <a:latin typeface="Georgia" panose="02040502050405020303" pitchFamily="18" charset="0"/>
              </a:rPr>
              <a:t>Quality</a:t>
            </a:r>
          </a:p>
          <a:p>
            <a:pPr lvl="1"/>
            <a:r>
              <a:rPr lang="en-US" sz="2400" dirty="0" smtClean="0">
                <a:latin typeface="Georgia" panose="02040502050405020303" pitchFamily="18" charset="0"/>
              </a:rPr>
              <a:t>Peer Review</a:t>
            </a:r>
            <a:endParaRPr lang="en-US" sz="2400" dirty="0">
              <a:latin typeface="Georgia" panose="02040502050405020303" pitchFamily="18" charset="0"/>
            </a:endParaRPr>
          </a:p>
          <a:p>
            <a:endParaRPr lang="en-US" dirty="0"/>
          </a:p>
        </p:txBody>
      </p:sp>
      <p:sp>
        <p:nvSpPr>
          <p:cNvPr id="6" name="Title 2"/>
          <p:cNvSpPr txBox="1">
            <a:spLocks/>
          </p:cNvSpPr>
          <p:nvPr/>
        </p:nvSpPr>
        <p:spPr bwMode="auto">
          <a:xfrm>
            <a:off x="628650" y="432360"/>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Shared Learning</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29</a:t>
            </a:fld>
            <a:endParaRPr lang="en-US" dirty="0"/>
          </a:p>
        </p:txBody>
      </p:sp>
    </p:spTree>
    <p:extLst>
      <p:ext uri="{BB962C8B-B14F-4D97-AF65-F5344CB8AC3E}">
        <p14:creationId xmlns:p14="http://schemas.microsoft.com/office/powerpoint/2010/main" val="132870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lstStyle/>
          <a:p>
            <a:r>
              <a:rPr lang="en-US" b="1" dirty="0" smtClean="0">
                <a:solidFill>
                  <a:srgbClr val="800000"/>
                </a:solidFill>
                <a:latin typeface="Georgia"/>
                <a:cs typeface="Georgia"/>
              </a:rPr>
              <a:t>AQIPS</a:t>
            </a:r>
            <a:endParaRPr lang="en-US" b="1" dirty="0">
              <a:solidFill>
                <a:srgbClr val="800000"/>
              </a:solidFill>
              <a:latin typeface="Georgia"/>
              <a:cs typeface="Georgia"/>
            </a:endParaRPr>
          </a:p>
        </p:txBody>
      </p:sp>
      <p:sp>
        <p:nvSpPr>
          <p:cNvPr id="3" name="Content Placeholder 2"/>
          <p:cNvSpPr>
            <a:spLocks noGrp="1"/>
          </p:cNvSpPr>
          <p:nvPr>
            <p:ph idx="1"/>
          </p:nvPr>
        </p:nvSpPr>
        <p:spPr>
          <a:xfrm>
            <a:off x="457200" y="1768231"/>
            <a:ext cx="8229600" cy="4357932"/>
          </a:xfrm>
        </p:spPr>
        <p:txBody>
          <a:bodyPr>
            <a:normAutofit/>
          </a:bodyPr>
          <a:lstStyle/>
          <a:p>
            <a:pPr marL="0" indent="0">
              <a:buNone/>
            </a:pPr>
            <a:r>
              <a:rPr lang="en-US" sz="2400" dirty="0" smtClean="0">
                <a:latin typeface="Georgia"/>
                <a:cs typeface="Georgia"/>
              </a:rPr>
              <a:t>National Professional Association of Patient Safety Organizations (PSOs) and their provider members, whose mission is to fosters the ability of PSOs and providers to implement a safety culture to produce high reliable, quality care for the benefit of patients through the use of the Patient Safety Act’s privilege and confidentiality protections. </a:t>
            </a:r>
            <a:endParaRPr lang="en-US" sz="2400" dirty="0">
              <a:latin typeface="Georgia"/>
              <a:cs typeface="Georgia"/>
            </a:endParaRPr>
          </a:p>
        </p:txBody>
      </p:sp>
      <p:pic>
        <p:nvPicPr>
          <p:cNvPr id="5" name="Picture 4" descr="AQ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6846" y="4826878"/>
            <a:ext cx="3371836"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457200" y="5756831"/>
            <a:ext cx="5573098" cy="369332"/>
          </a:xfrm>
          <a:prstGeom prst="rect">
            <a:avLst/>
          </a:prstGeom>
        </p:spPr>
        <p:txBody>
          <a:bodyPr wrap="square">
            <a:spAutoFit/>
          </a:bodyPr>
          <a:lstStyle/>
          <a:p>
            <a:r>
              <a:rPr lang="en-US" i="1" dirty="0" smtClean="0">
                <a:solidFill>
                  <a:srgbClr val="800000"/>
                </a:solidFill>
              </a:rPr>
              <a:t>PSOs </a:t>
            </a:r>
            <a:r>
              <a:rPr lang="en-US" i="1" dirty="0">
                <a:solidFill>
                  <a:srgbClr val="800000"/>
                </a:solidFill>
              </a:rPr>
              <a:t>and Healthcare Providers Advancing Patient Safety</a:t>
            </a:r>
          </a:p>
        </p:txBody>
      </p:sp>
      <p:sp>
        <p:nvSpPr>
          <p:cNvPr id="7" name="Slide Number Placeholder 6"/>
          <p:cNvSpPr>
            <a:spLocks noGrp="1"/>
          </p:cNvSpPr>
          <p:nvPr>
            <p:ph type="sldNum" sz="quarter" idx="12"/>
          </p:nvPr>
        </p:nvSpPr>
        <p:spPr/>
        <p:txBody>
          <a:bodyPr/>
          <a:lstStyle/>
          <a:p>
            <a:fld id="{EDF8E9AE-D769-E440-9638-4F60103791D8}" type="slidenum">
              <a:rPr lang="en-US" smtClean="0"/>
              <a:t>3</a:t>
            </a:fld>
            <a:endParaRPr lang="en-US" dirty="0"/>
          </a:p>
        </p:txBody>
      </p:sp>
    </p:spTree>
    <p:extLst>
      <p:ext uri="{BB962C8B-B14F-4D97-AF65-F5344CB8AC3E}">
        <p14:creationId xmlns:p14="http://schemas.microsoft.com/office/powerpoint/2010/main" val="108248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idx="1"/>
          </p:nvPr>
        </p:nvPicPr>
        <p:blipFill>
          <a:blip r:embed="rId3"/>
          <a:stretch>
            <a:fillRect/>
          </a:stretch>
        </p:blipFill>
        <p:spPr>
          <a:xfrm>
            <a:off x="158812" y="1281113"/>
            <a:ext cx="4988640" cy="3656648"/>
          </a:xfrm>
          <a:prstGeom prst="rect">
            <a:avLst/>
          </a:prstGeom>
        </p:spPr>
      </p:pic>
      <p:sp>
        <p:nvSpPr>
          <p:cNvPr id="6" name="Title 2"/>
          <p:cNvSpPr txBox="1">
            <a:spLocks/>
          </p:cNvSpPr>
          <p:nvPr/>
        </p:nvSpPr>
        <p:spPr bwMode="auto">
          <a:xfrm>
            <a:off x="329184" y="323449"/>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Examples</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pic>
        <p:nvPicPr>
          <p:cNvPr id="10" name="Picture 9"/>
          <p:cNvPicPr>
            <a:picLocks noChangeAspect="1"/>
          </p:cNvPicPr>
          <p:nvPr/>
        </p:nvPicPr>
        <p:blipFill>
          <a:blip r:embed="rId4"/>
          <a:stretch>
            <a:fillRect/>
          </a:stretch>
        </p:blipFill>
        <p:spPr>
          <a:xfrm>
            <a:off x="4804659" y="1982564"/>
            <a:ext cx="4147317" cy="2873675"/>
          </a:xfrm>
          <a:prstGeom prst="rect">
            <a:avLst/>
          </a:prstGeom>
        </p:spPr>
      </p:pic>
      <p:sp>
        <p:nvSpPr>
          <p:cNvPr id="3" name="Slide Number Placeholder 2"/>
          <p:cNvSpPr>
            <a:spLocks noGrp="1"/>
          </p:cNvSpPr>
          <p:nvPr>
            <p:ph type="sldNum" sz="quarter" idx="12"/>
          </p:nvPr>
        </p:nvSpPr>
        <p:spPr/>
        <p:txBody>
          <a:bodyPr/>
          <a:lstStyle/>
          <a:p>
            <a:fld id="{EDF8E9AE-D769-E440-9638-4F60103791D8}" type="slidenum">
              <a:rPr lang="en-US" smtClean="0"/>
              <a:t>30</a:t>
            </a:fld>
            <a:endParaRPr lang="en-US" dirty="0"/>
          </a:p>
        </p:txBody>
      </p:sp>
    </p:spTree>
    <p:extLst>
      <p:ext uri="{BB962C8B-B14F-4D97-AF65-F5344CB8AC3E}">
        <p14:creationId xmlns:p14="http://schemas.microsoft.com/office/powerpoint/2010/main" val="335140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8835"/>
            <a:ext cx="8229600" cy="4525963"/>
          </a:xfrm>
        </p:spPr>
        <p:txBody>
          <a:bodyPr>
            <a:normAutofit/>
          </a:bodyPr>
          <a:lstStyle/>
          <a:p>
            <a:r>
              <a:rPr lang="en-US" sz="2400" dirty="0">
                <a:latin typeface="Georgia" panose="02040502050405020303" pitchFamily="18" charset="0"/>
              </a:rPr>
              <a:t>Managing Critical Results, Non-Critical but significant and </a:t>
            </a:r>
            <a:r>
              <a:rPr lang="en-US" sz="2400" dirty="0" smtClean="0">
                <a:latin typeface="Georgia" panose="02040502050405020303" pitchFamily="18" charset="0"/>
              </a:rPr>
              <a:t>Incidental </a:t>
            </a:r>
            <a:r>
              <a:rPr lang="en-US" sz="2400" dirty="0">
                <a:latin typeface="Georgia" panose="02040502050405020303" pitchFamily="18" charset="0"/>
              </a:rPr>
              <a:t>Findings</a:t>
            </a:r>
          </a:p>
          <a:p>
            <a:r>
              <a:rPr lang="en-US" sz="2400" dirty="0" smtClean="0">
                <a:latin typeface="Georgia" panose="02040502050405020303" pitchFamily="18" charset="0"/>
              </a:rPr>
              <a:t>Role </a:t>
            </a:r>
            <a:r>
              <a:rPr lang="en-US" sz="2400" dirty="0">
                <a:latin typeface="Georgia" panose="02040502050405020303" pitchFamily="18" charset="0"/>
              </a:rPr>
              <a:t>of Physician Extenders (PA’s, NP’s, RPA’s)</a:t>
            </a:r>
          </a:p>
          <a:p>
            <a:r>
              <a:rPr lang="en-US" sz="2400" dirty="0">
                <a:latin typeface="Georgia" panose="02040502050405020303" pitchFamily="18" charset="0"/>
              </a:rPr>
              <a:t>Lung Cancer Screening Program</a:t>
            </a:r>
          </a:p>
          <a:p>
            <a:r>
              <a:rPr lang="en-US" sz="2400" dirty="0">
                <a:latin typeface="Georgia" panose="02040502050405020303" pitchFamily="18" charset="0"/>
              </a:rPr>
              <a:t>Program Standards:</a:t>
            </a:r>
          </a:p>
          <a:p>
            <a:pPr lvl="2"/>
            <a:r>
              <a:rPr lang="en-US" sz="2400" dirty="0">
                <a:latin typeface="Georgia" panose="02040502050405020303" pitchFamily="18" charset="0"/>
              </a:rPr>
              <a:t>Report Turnaround Time</a:t>
            </a:r>
          </a:p>
          <a:p>
            <a:pPr lvl="2"/>
            <a:r>
              <a:rPr lang="en-US" sz="2400" dirty="0">
                <a:latin typeface="Georgia" panose="02040502050405020303" pitchFamily="18" charset="0"/>
              </a:rPr>
              <a:t>Code Stroke Call Back for CT</a:t>
            </a:r>
          </a:p>
          <a:p>
            <a:pPr lvl="2"/>
            <a:r>
              <a:rPr lang="en-US" sz="2400" dirty="0">
                <a:latin typeface="Georgia" panose="02040502050405020303" pitchFamily="18" charset="0"/>
              </a:rPr>
              <a:t>Peer Review</a:t>
            </a:r>
          </a:p>
          <a:p>
            <a:pPr lvl="2"/>
            <a:r>
              <a:rPr lang="en-US" sz="2400" dirty="0">
                <a:latin typeface="Georgia" panose="02040502050405020303" pitchFamily="18" charset="0"/>
              </a:rPr>
              <a:t>Call Back Rates</a:t>
            </a:r>
          </a:p>
          <a:p>
            <a:endParaRPr lang="en-US" dirty="0"/>
          </a:p>
        </p:txBody>
      </p:sp>
      <p:sp>
        <p:nvSpPr>
          <p:cNvPr id="6" name="Title 2"/>
          <p:cNvSpPr txBox="1">
            <a:spLocks/>
          </p:cNvSpPr>
          <p:nvPr/>
        </p:nvSpPr>
        <p:spPr bwMode="auto">
          <a:xfrm>
            <a:off x="457200" y="432360"/>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Standards Created</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31</a:t>
            </a:fld>
            <a:endParaRPr lang="en-US" dirty="0"/>
          </a:p>
        </p:txBody>
      </p:sp>
    </p:spTree>
    <p:extLst>
      <p:ext uri="{BB962C8B-B14F-4D97-AF65-F5344CB8AC3E}">
        <p14:creationId xmlns:p14="http://schemas.microsoft.com/office/powerpoint/2010/main" val="104963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8835"/>
            <a:ext cx="8229600" cy="4525963"/>
          </a:xfrm>
        </p:spPr>
        <p:txBody>
          <a:bodyPr>
            <a:normAutofit/>
          </a:bodyPr>
          <a:lstStyle/>
          <a:p>
            <a:r>
              <a:rPr lang="en-US" sz="2400" dirty="0">
                <a:latin typeface="Georgia" panose="02040502050405020303" pitchFamily="18" charset="0"/>
              </a:rPr>
              <a:t>Clinical Quality Report</a:t>
            </a:r>
          </a:p>
          <a:p>
            <a:r>
              <a:rPr lang="en-US" sz="2400" dirty="0">
                <a:latin typeface="Georgia" panose="02040502050405020303" pitchFamily="18" charset="0"/>
              </a:rPr>
              <a:t>Dose Optimization and unified vendor</a:t>
            </a:r>
          </a:p>
          <a:p>
            <a:r>
              <a:rPr lang="en-US" sz="2400" dirty="0" smtClean="0">
                <a:latin typeface="Georgia" panose="02040502050405020303" pitchFamily="18" charset="0"/>
              </a:rPr>
              <a:t>Peer </a:t>
            </a:r>
            <a:r>
              <a:rPr lang="en-US" sz="2400" dirty="0">
                <a:latin typeface="Georgia" panose="02040502050405020303" pitchFamily="18" charset="0"/>
              </a:rPr>
              <a:t>Review Pilot Sub-specialty Program</a:t>
            </a:r>
          </a:p>
          <a:p>
            <a:r>
              <a:rPr lang="en-US" sz="2400" dirty="0">
                <a:latin typeface="Georgia" panose="02040502050405020303" pitchFamily="18" charset="0"/>
              </a:rPr>
              <a:t>Adverse and Event Reporting System</a:t>
            </a:r>
          </a:p>
          <a:p>
            <a:r>
              <a:rPr lang="en-US" sz="2400" dirty="0">
                <a:latin typeface="Georgia" panose="02040502050405020303" pitchFamily="18" charset="0"/>
              </a:rPr>
              <a:t>PQRS </a:t>
            </a:r>
            <a:endParaRPr lang="en-US" sz="2400" dirty="0" smtClean="0">
              <a:latin typeface="Georgia" panose="02040502050405020303" pitchFamily="18" charset="0"/>
            </a:endParaRPr>
          </a:p>
          <a:p>
            <a:r>
              <a:rPr lang="en-US" sz="2400" dirty="0" smtClean="0">
                <a:latin typeface="Georgia" panose="02040502050405020303" pitchFamily="18" charset="0"/>
              </a:rPr>
              <a:t>Facilitated Workgroups:</a:t>
            </a:r>
          </a:p>
          <a:p>
            <a:pPr lvl="1"/>
            <a:r>
              <a:rPr lang="en-US" dirty="0" smtClean="0">
                <a:latin typeface="Georgia" panose="02040502050405020303" pitchFamily="18" charset="0"/>
              </a:rPr>
              <a:t>Demonstrating Value</a:t>
            </a:r>
          </a:p>
          <a:p>
            <a:pPr lvl="1"/>
            <a:r>
              <a:rPr lang="en-US" dirty="0" smtClean="0">
                <a:latin typeface="Georgia" panose="02040502050405020303" pitchFamily="18" charset="0"/>
              </a:rPr>
              <a:t>Enhancing Culture of Safety</a:t>
            </a:r>
          </a:p>
          <a:p>
            <a:pPr lvl="1"/>
            <a:r>
              <a:rPr lang="en-US" dirty="0" smtClean="0">
                <a:latin typeface="Georgia" panose="02040502050405020303" pitchFamily="18" charset="0"/>
              </a:rPr>
              <a:t>Enhancing Customer Satisfaction</a:t>
            </a:r>
          </a:p>
          <a:p>
            <a:pPr lvl="1"/>
            <a:r>
              <a:rPr lang="en-US" dirty="0" smtClean="0">
                <a:latin typeface="Georgia" panose="02040502050405020303" pitchFamily="18" charset="0"/>
              </a:rPr>
              <a:t>Eliminating Waste</a:t>
            </a:r>
          </a:p>
          <a:p>
            <a:pPr lvl="1"/>
            <a:r>
              <a:rPr lang="en-US" dirty="0" smtClean="0">
                <a:latin typeface="Georgia" panose="02040502050405020303" pitchFamily="18" charset="0"/>
              </a:rPr>
              <a:t>Utilization Management</a:t>
            </a:r>
          </a:p>
          <a:p>
            <a:pPr lvl="1"/>
            <a:r>
              <a:rPr lang="en-US" dirty="0" smtClean="0">
                <a:latin typeface="Georgia" panose="02040502050405020303" pitchFamily="18" charset="0"/>
              </a:rPr>
              <a:t>Standardization</a:t>
            </a:r>
          </a:p>
          <a:p>
            <a:pPr lvl="1"/>
            <a:endParaRPr lang="en-US" dirty="0">
              <a:latin typeface="Georgia" panose="02040502050405020303" pitchFamily="18" charset="0"/>
            </a:endParaRPr>
          </a:p>
          <a:p>
            <a:endParaRPr lang="en-US" dirty="0"/>
          </a:p>
          <a:p>
            <a:endParaRPr lang="en-US" dirty="0"/>
          </a:p>
        </p:txBody>
      </p:sp>
      <p:sp>
        <p:nvSpPr>
          <p:cNvPr id="6" name="Title 2"/>
          <p:cNvSpPr txBox="1">
            <a:spLocks/>
          </p:cNvSpPr>
          <p:nvPr/>
        </p:nvSpPr>
        <p:spPr bwMode="auto">
          <a:xfrm>
            <a:off x="699247" y="403560"/>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Additional Deliverables</a:t>
            </a:r>
            <a:endParaRPr lang="en-US" sz="32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32</a:t>
            </a:fld>
            <a:endParaRPr lang="en-US" dirty="0"/>
          </a:p>
        </p:txBody>
      </p:sp>
    </p:spTree>
    <p:extLst>
      <p:ext uri="{BB962C8B-B14F-4D97-AF65-F5344CB8AC3E}">
        <p14:creationId xmlns:p14="http://schemas.microsoft.com/office/powerpoint/2010/main" val="276838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8835"/>
            <a:ext cx="8229600" cy="4525963"/>
          </a:xfrm>
        </p:spPr>
        <p:txBody>
          <a:bodyPr>
            <a:normAutofit/>
          </a:bodyPr>
          <a:lstStyle/>
          <a:p>
            <a:endParaRPr lang="en-US" dirty="0"/>
          </a:p>
          <a:p>
            <a:endParaRPr lang="en-US" dirty="0"/>
          </a:p>
        </p:txBody>
      </p:sp>
      <p:sp>
        <p:nvSpPr>
          <p:cNvPr id="6" name="Title 2"/>
          <p:cNvSpPr txBox="1">
            <a:spLocks/>
          </p:cNvSpPr>
          <p:nvPr/>
        </p:nvSpPr>
        <p:spPr bwMode="auto">
          <a:xfrm>
            <a:off x="1251617" y="1127006"/>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sz="1800" spc="-20" dirty="0">
                <a:solidFill>
                  <a:prstClr val="black"/>
                </a:solidFill>
                <a:latin typeface="Georgia" panose="02040502050405020303" pitchFamily="18" charset="0"/>
              </a:rPr>
              <a:t>SR standards for turnaround times, patient satisfaction, critical results, MSQA call backs and detection, stroke CT to report times</a:t>
            </a:r>
            <a:br>
              <a:rPr lang="en-US" sz="1800" spc="-20" dirty="0">
                <a:solidFill>
                  <a:prstClr val="black"/>
                </a:solidFill>
                <a:latin typeface="Georgia" panose="02040502050405020303" pitchFamily="18" charset="0"/>
              </a:rPr>
            </a:br>
            <a:endParaRPr lang="en-US" sz="1800" b="1" kern="0" dirty="0">
              <a:solidFill>
                <a:srgbClr val="800000"/>
              </a:solidFill>
              <a:latin typeface="Georgia" panose="02040502050405020303" pitchFamily="18" charset="0"/>
            </a:endParaRPr>
          </a:p>
        </p:txBody>
      </p:sp>
      <p:sp>
        <p:nvSpPr>
          <p:cNvPr id="7" name="Text Placeholder 4"/>
          <p:cNvSpPr txBox="1">
            <a:spLocks/>
          </p:cNvSpPr>
          <p:nvPr/>
        </p:nvSpPr>
        <p:spPr>
          <a:xfrm>
            <a:off x="914400" y="1134035"/>
            <a:ext cx="7543800" cy="304800"/>
          </a:xfrm>
          <a:prstGeom prst="rect">
            <a:avLst/>
          </a:prstGeom>
        </p:spPr>
        <p:txBody>
          <a:bodyPr/>
          <a:lst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pPr>
              <a:buNone/>
            </a:pPr>
            <a:endParaRPr lang="en-US" sz="1800" dirty="0">
              <a:solidFill>
                <a:schemeClr val="accent6"/>
              </a:solidFill>
              <a:latin typeface="+mj-lt"/>
            </a:endParaRPr>
          </a:p>
        </p:txBody>
      </p:sp>
      <p:pic>
        <p:nvPicPr>
          <p:cNvPr id="8" name="Picture 7"/>
          <p:cNvPicPr>
            <a:picLocks noChangeAspect="1"/>
          </p:cNvPicPr>
          <p:nvPr/>
        </p:nvPicPr>
        <p:blipFill>
          <a:blip r:embed="rId3"/>
          <a:stretch>
            <a:fillRect/>
          </a:stretch>
        </p:blipFill>
        <p:spPr>
          <a:xfrm>
            <a:off x="38100" y="1640629"/>
            <a:ext cx="1752600" cy="226850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1623830" y="1612784"/>
            <a:ext cx="4383404" cy="5377138"/>
          </a:xfrm>
          <a:prstGeom prst="rect">
            <a:avLst/>
          </a:prstGeom>
        </p:spPr>
      </p:pic>
      <p:pic>
        <p:nvPicPr>
          <p:cNvPr id="10" name="Picture 9"/>
          <p:cNvPicPr>
            <a:picLocks noChangeAspect="1"/>
          </p:cNvPicPr>
          <p:nvPr/>
        </p:nvPicPr>
        <p:blipFill>
          <a:blip r:embed="rId5"/>
          <a:stretch>
            <a:fillRect/>
          </a:stretch>
        </p:blipFill>
        <p:spPr>
          <a:xfrm>
            <a:off x="5256819" y="1438835"/>
            <a:ext cx="4203828" cy="5263717"/>
          </a:xfrm>
          <a:prstGeom prst="rect">
            <a:avLst/>
          </a:prstGeom>
        </p:spPr>
      </p:pic>
      <p:sp>
        <p:nvSpPr>
          <p:cNvPr id="12" name="Title 2"/>
          <p:cNvSpPr txBox="1">
            <a:spLocks/>
          </p:cNvSpPr>
          <p:nvPr/>
        </p:nvSpPr>
        <p:spPr bwMode="auto">
          <a:xfrm>
            <a:off x="554736" y="139147"/>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Quality Report</a:t>
            </a:r>
            <a:endParaRPr lang="en-US" sz="3200" b="1" kern="0" dirty="0">
              <a:solidFill>
                <a:srgbClr val="800000"/>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EDF8E9AE-D769-E440-9638-4F60103791D8}" type="slidenum">
              <a:rPr lang="en-US" smtClean="0"/>
              <a:t>33</a:t>
            </a:fld>
            <a:endParaRPr lang="en-US" dirty="0"/>
          </a:p>
        </p:txBody>
      </p:sp>
    </p:spTree>
    <p:extLst>
      <p:ext uri="{BB962C8B-B14F-4D97-AF65-F5344CB8AC3E}">
        <p14:creationId xmlns:p14="http://schemas.microsoft.com/office/powerpoint/2010/main" val="373868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Grp="1" noChangeArrowheads="1"/>
          </p:cNvSpPr>
          <p:nvPr>
            <p:ph type="title"/>
          </p:nvPr>
        </p:nvSpPr>
        <p:spPr>
          <a:xfrm>
            <a:off x="4529396" y="1253165"/>
            <a:ext cx="4955028" cy="321288"/>
          </a:xfrm>
          <a:prstGeom prst="rect">
            <a:avLst/>
          </a:prstGeom>
        </p:spPr>
        <p:txBody>
          <a:bodyPr vert="horz">
            <a:normAutofit fontScale="9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Aft>
                <a:spcPts val="600"/>
              </a:spcAft>
              <a:defRPr/>
            </a:pPr>
            <a:r>
              <a:rPr lang="en-US" sz="2200" dirty="0" smtClean="0">
                <a:latin typeface="Georgia" panose="02040502050405020303" pitchFamily="18" charset="0"/>
                <a:cs typeface="+mn-cs"/>
              </a:rPr>
              <a:t>Available for customization</a:t>
            </a:r>
          </a:p>
          <a:p>
            <a:pPr eaLnBrk="1" hangingPunct="1">
              <a:spcAft>
                <a:spcPts val="600"/>
              </a:spcAft>
              <a:defRPr/>
            </a:pPr>
            <a:r>
              <a:rPr lang="en-US" sz="2200" dirty="0" smtClean="0">
                <a:latin typeface="Georgia" panose="02040502050405020303" pitchFamily="18" charset="0"/>
                <a:cs typeface="+mn-cs"/>
              </a:rPr>
              <a:t>Logo on cover</a:t>
            </a:r>
          </a:p>
          <a:p>
            <a:pPr eaLnBrk="1" hangingPunct="1">
              <a:spcAft>
                <a:spcPts val="600"/>
              </a:spcAft>
              <a:defRPr/>
            </a:pPr>
            <a:r>
              <a:rPr lang="en-US" sz="2200" dirty="0" smtClean="0">
                <a:latin typeface="Georgia" panose="02040502050405020303" pitchFamily="18" charset="0"/>
                <a:cs typeface="+mn-cs"/>
              </a:rPr>
              <a:t>Physician photos</a:t>
            </a:r>
            <a:br>
              <a:rPr lang="en-US" sz="2200" dirty="0" smtClean="0">
                <a:latin typeface="Georgia" panose="02040502050405020303" pitchFamily="18" charset="0"/>
                <a:cs typeface="+mn-cs"/>
              </a:rPr>
            </a:br>
            <a:r>
              <a:rPr lang="en-US" sz="2200" dirty="0" smtClean="0">
                <a:latin typeface="Georgia" panose="02040502050405020303" pitchFamily="18" charset="0"/>
                <a:cs typeface="+mn-cs"/>
              </a:rPr>
              <a:t>Call out quotes</a:t>
            </a:r>
          </a:p>
          <a:p>
            <a:pPr eaLnBrk="1" hangingPunct="1">
              <a:lnSpc>
                <a:spcPct val="90000"/>
              </a:lnSpc>
              <a:spcAft>
                <a:spcPts val="600"/>
              </a:spcAft>
              <a:defRPr/>
            </a:pPr>
            <a:endParaRPr lang="en-US" sz="2200" dirty="0" smtClean="0">
              <a:cs typeface="+mn-cs"/>
            </a:endParaRPr>
          </a:p>
          <a:p>
            <a:pPr eaLnBrk="1" hangingPunct="1">
              <a:lnSpc>
                <a:spcPct val="90000"/>
              </a:lnSpc>
              <a:spcAft>
                <a:spcPts val="600"/>
              </a:spcAft>
              <a:defRPr/>
            </a:pPr>
            <a:endParaRPr lang="en-US" sz="2200" dirty="0" smtClean="0">
              <a:cs typeface="+mn-cs"/>
            </a:endParaRPr>
          </a:p>
          <a:p>
            <a:pPr eaLnBrk="1" hangingPunct="1">
              <a:lnSpc>
                <a:spcPct val="90000"/>
              </a:lnSpc>
              <a:spcAft>
                <a:spcPts val="600"/>
              </a:spcAft>
              <a:defRPr/>
            </a:pPr>
            <a:endParaRPr lang="en-US" sz="2200" dirty="0">
              <a:cs typeface="+mn-cs"/>
            </a:endParaRPr>
          </a:p>
        </p:txBody>
      </p:sp>
      <p:pic>
        <p:nvPicPr>
          <p:cNvPr id="6" name="Content Placeholder 5"/>
          <p:cNvPicPr>
            <a:picLocks noGrp="1" noChangeAspect="1"/>
          </p:cNvPicPr>
          <p:nvPr>
            <p:ph idx="1"/>
          </p:nvPr>
        </p:nvPicPr>
        <p:blipFill>
          <a:blip r:embed="rId2"/>
          <a:stretch>
            <a:fillRect/>
          </a:stretch>
        </p:blipFill>
        <p:spPr>
          <a:xfrm>
            <a:off x="3689682" y="1578396"/>
            <a:ext cx="3369803" cy="4351338"/>
          </a:xfrm>
          <a:prstGeom prst="rect">
            <a:avLst/>
          </a:prstGeom>
        </p:spPr>
      </p:pic>
      <p:pic>
        <p:nvPicPr>
          <p:cNvPr id="5" name="Picture 4"/>
          <p:cNvPicPr>
            <a:picLocks noChangeAspect="1"/>
          </p:cNvPicPr>
          <p:nvPr/>
        </p:nvPicPr>
        <p:blipFill>
          <a:blip r:embed="rId3"/>
          <a:stretch>
            <a:fillRect/>
          </a:stretch>
        </p:blipFill>
        <p:spPr>
          <a:xfrm>
            <a:off x="191866" y="1618681"/>
            <a:ext cx="3675063" cy="4752909"/>
          </a:xfrm>
          <a:prstGeom prst="rect">
            <a:avLst/>
          </a:prstGeom>
        </p:spPr>
      </p:pic>
      <p:sp>
        <p:nvSpPr>
          <p:cNvPr id="7" name="Oval 6"/>
          <p:cNvSpPr/>
          <p:nvPr/>
        </p:nvSpPr>
        <p:spPr>
          <a:xfrm>
            <a:off x="76200" y="2743200"/>
            <a:ext cx="1732643" cy="1143000"/>
          </a:xfrm>
          <a:prstGeom prst="ellipse">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1264743" y="502682"/>
            <a:ext cx="3317228" cy="2111143"/>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836490" y="2118952"/>
            <a:ext cx="1219200" cy="1143000"/>
          </a:xfrm>
          <a:prstGeom prst="ellipse">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stCxn id="10" idx="1"/>
          </p:cNvCxnSpPr>
          <p:nvPr/>
        </p:nvCxnSpPr>
        <p:spPr>
          <a:xfrm flipV="1">
            <a:off x="4015038" y="1120253"/>
            <a:ext cx="583452" cy="1166087"/>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stretch>
            <a:fillRect/>
          </a:stretch>
        </p:blipFill>
        <p:spPr>
          <a:xfrm>
            <a:off x="6020962" y="2246299"/>
            <a:ext cx="2988101" cy="3867989"/>
          </a:xfrm>
          <a:prstGeom prst="rect">
            <a:avLst/>
          </a:prstGeom>
        </p:spPr>
      </p:pic>
      <p:sp>
        <p:nvSpPr>
          <p:cNvPr id="15" name="Oval 14"/>
          <p:cNvSpPr/>
          <p:nvPr/>
        </p:nvSpPr>
        <p:spPr>
          <a:xfrm>
            <a:off x="5884863" y="4724400"/>
            <a:ext cx="3124200" cy="1219200"/>
          </a:xfrm>
          <a:prstGeom prst="ellipse">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H="1" flipV="1">
            <a:off x="6020962" y="1407708"/>
            <a:ext cx="1413229" cy="3354793"/>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DF8E9AE-D769-E440-9638-4F60103791D8}" type="slidenum">
              <a:rPr lang="en-US" smtClean="0"/>
              <a:t>34</a:t>
            </a:fld>
            <a:endParaRPr lang="en-US" dirty="0"/>
          </a:p>
        </p:txBody>
      </p:sp>
    </p:spTree>
    <p:extLst>
      <p:ext uri="{BB962C8B-B14F-4D97-AF65-F5344CB8AC3E}">
        <p14:creationId xmlns:p14="http://schemas.microsoft.com/office/powerpoint/2010/main" val="119034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85800" y="1531144"/>
            <a:ext cx="2578600" cy="4618038"/>
          </a:xfrm>
          <a:prstGeom prst="rect">
            <a:avLst/>
          </a:prstGeom>
        </p:spPr>
      </p:pic>
      <p:sp>
        <p:nvSpPr>
          <p:cNvPr id="6" name="Oval 5"/>
          <p:cNvSpPr/>
          <p:nvPr/>
        </p:nvSpPr>
        <p:spPr>
          <a:xfrm>
            <a:off x="457200" y="2438400"/>
            <a:ext cx="3276600" cy="1143000"/>
          </a:xfrm>
          <a:prstGeom prst="ellipse">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3733800" y="2438400"/>
            <a:ext cx="838200" cy="4572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0" y="2133600"/>
            <a:ext cx="4267200" cy="2389437"/>
          </a:xfrm>
          <a:prstGeom prst="rect">
            <a:avLst/>
          </a:prstGeom>
          <a:noFill/>
        </p:spPr>
        <p:txBody>
          <a:bodyPr wrap="square" rtlCol="0">
            <a:spAutoFit/>
          </a:bodyPr>
          <a:lstStyle/>
          <a:p>
            <a:pPr>
              <a:lnSpc>
                <a:spcPct val="120000"/>
              </a:lnSpc>
            </a:pPr>
            <a:r>
              <a:rPr lang="en-US" b="1" i="1" dirty="0">
                <a:solidFill>
                  <a:srgbClr val="365D9D"/>
                </a:solidFill>
                <a:latin typeface="Georgia" panose="02040502050405020303" pitchFamily="18" charset="0"/>
              </a:rPr>
              <a:t>“This experience was a wake up call. I need to bring a fully comprehensive quality program to my group. I have no doubt the experience of SR member groups will be an invaluable and available guide.”</a:t>
            </a:r>
          </a:p>
        </p:txBody>
      </p:sp>
      <p:sp>
        <p:nvSpPr>
          <p:cNvPr id="9" name="Title 2"/>
          <p:cNvSpPr txBox="1">
            <a:spLocks/>
          </p:cNvSpPr>
          <p:nvPr/>
        </p:nvSpPr>
        <p:spPr bwMode="auto">
          <a:xfrm>
            <a:off x="457200" y="208495"/>
            <a:ext cx="7745506" cy="45720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defPPr>
              <a:defRPr kern="1200" smtId="4294967295"/>
            </a:defPPr>
            <a:lvl1pPr algn="l" rtl="0" eaLnBrk="1" fontAlgn="base" hangingPunct="1">
              <a:spcBef>
                <a:spcPct val="0"/>
              </a:spcBef>
              <a:spcAft>
                <a:spcPct val="0"/>
              </a:spcAft>
              <a:defRPr sz="2600" baseline="0">
                <a:solidFill>
                  <a:srgbClr val="D53C23"/>
                </a:solidFill>
                <a:effectLst/>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r>
              <a:rPr lang="en-US" altLang="en-US" sz="2800" kern="0" dirty="0" smtClean="0"/>
              <a:t/>
            </a:r>
            <a:br>
              <a:rPr lang="en-US" altLang="en-US" sz="2800" kern="0" dirty="0" smtClean="0"/>
            </a:br>
            <a:r>
              <a:rPr lang="en-US" sz="3200" b="1" i="1" kern="0" dirty="0" smtClean="0">
                <a:solidFill>
                  <a:srgbClr val="800000"/>
                </a:solidFill>
                <a:latin typeface="Georgia" panose="02040502050405020303" pitchFamily="18" charset="0"/>
              </a:rPr>
              <a:t>SR PSO Up2Date News</a:t>
            </a:r>
            <a:endParaRPr lang="en-US" sz="3200" b="1" kern="0" dirty="0">
              <a:solidFill>
                <a:srgbClr val="800000"/>
              </a:solidFill>
              <a:latin typeface="Georgia" panose="02040502050405020303" pitchFamily="18" charset="0"/>
            </a:endParaRPr>
          </a:p>
        </p:txBody>
      </p:sp>
      <p:sp>
        <p:nvSpPr>
          <p:cNvPr id="10" name="Slide Number Placeholder 9"/>
          <p:cNvSpPr>
            <a:spLocks noGrp="1"/>
          </p:cNvSpPr>
          <p:nvPr>
            <p:ph type="sldNum" sz="quarter" idx="12"/>
          </p:nvPr>
        </p:nvSpPr>
        <p:spPr/>
        <p:txBody>
          <a:bodyPr/>
          <a:lstStyle/>
          <a:p>
            <a:fld id="{EDF8E9AE-D769-E440-9638-4F60103791D8}" type="slidenum">
              <a:rPr lang="en-US" smtClean="0"/>
              <a:t>35</a:t>
            </a:fld>
            <a:endParaRPr lang="en-US" dirty="0"/>
          </a:p>
        </p:txBody>
      </p:sp>
    </p:spTree>
    <p:extLst>
      <p:ext uri="{BB962C8B-B14F-4D97-AF65-F5344CB8AC3E}">
        <p14:creationId xmlns:p14="http://schemas.microsoft.com/office/powerpoint/2010/main" val="2108930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7480" y="1069848"/>
            <a:ext cx="3648456" cy="3386048"/>
          </a:xfrm>
        </p:spPr>
        <p:txBody>
          <a:bodyPr/>
          <a:lstStyle/>
          <a:p>
            <a:r>
              <a:rPr lang="en-US" b="1" dirty="0" smtClean="0">
                <a:solidFill>
                  <a:srgbClr val="800000"/>
                </a:solidFill>
                <a:latin typeface="Georgia" panose="02040502050405020303" pitchFamily="18" charset="0"/>
              </a:rPr>
              <a:t>Questions?</a:t>
            </a:r>
            <a:endParaRPr lang="en-US" b="1" dirty="0">
              <a:solidFill>
                <a:srgbClr val="800000"/>
              </a:solidFill>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EDF8E9AE-D769-E440-9638-4F60103791D8}" type="slidenum">
              <a:rPr lang="en-US" smtClean="0"/>
              <a:t>36</a:t>
            </a:fld>
            <a:endParaRPr lang="en-US" dirty="0"/>
          </a:p>
        </p:txBody>
      </p:sp>
    </p:spTree>
    <p:extLst>
      <p:ext uri="{BB962C8B-B14F-4D97-AF65-F5344CB8AC3E}">
        <p14:creationId xmlns:p14="http://schemas.microsoft.com/office/powerpoint/2010/main" val="16653633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3027"/>
          </a:xfrm>
        </p:spPr>
        <p:txBody>
          <a:bodyPr/>
          <a:lstStyle/>
          <a:p>
            <a:r>
              <a:rPr lang="en-US" b="1" dirty="0" smtClean="0">
                <a:solidFill>
                  <a:srgbClr val="800000"/>
                </a:solidFill>
                <a:latin typeface="Georgia"/>
                <a:cs typeface="Georgia"/>
              </a:rPr>
              <a:t>Strategic Radiology PSO</a:t>
            </a:r>
            <a:endParaRPr lang="en-US" b="1" dirty="0">
              <a:solidFill>
                <a:srgbClr val="800000"/>
              </a:solidFill>
              <a:latin typeface="Georgia"/>
              <a:cs typeface="Georgia"/>
            </a:endParaRPr>
          </a:p>
        </p:txBody>
      </p:sp>
      <p:sp>
        <p:nvSpPr>
          <p:cNvPr id="3" name="Content Placeholder 2"/>
          <p:cNvSpPr>
            <a:spLocks noGrp="1"/>
          </p:cNvSpPr>
          <p:nvPr>
            <p:ph idx="1"/>
          </p:nvPr>
        </p:nvSpPr>
        <p:spPr>
          <a:xfrm>
            <a:off x="457200" y="1201616"/>
            <a:ext cx="8229600" cy="4924548"/>
          </a:xfrm>
        </p:spPr>
        <p:txBody>
          <a:bodyPr/>
          <a:lstStyle/>
          <a:p>
            <a:r>
              <a:rPr lang="en-US" sz="2400" dirty="0" smtClean="0">
                <a:latin typeface="Georgia"/>
                <a:cs typeface="Georgia"/>
              </a:rPr>
              <a:t>Listed 2013, Relisted 2016</a:t>
            </a:r>
          </a:p>
          <a:p>
            <a:r>
              <a:rPr lang="en-US" sz="2400" dirty="0" smtClean="0">
                <a:latin typeface="Georgia"/>
                <a:cs typeface="Georgia"/>
              </a:rPr>
              <a:t>25 </a:t>
            </a:r>
            <a:r>
              <a:rPr lang="en-US" sz="2400" dirty="0">
                <a:latin typeface="Georgia"/>
                <a:cs typeface="Georgia"/>
              </a:rPr>
              <a:t>Radiology Practice Providers</a:t>
            </a:r>
          </a:p>
          <a:p>
            <a:pPr lvl="1"/>
            <a:r>
              <a:rPr lang="en-US" sz="2400" dirty="0">
                <a:latin typeface="Georgia"/>
                <a:cs typeface="Georgia"/>
              </a:rPr>
              <a:t>1,500 Radiologists</a:t>
            </a:r>
          </a:p>
          <a:p>
            <a:pPr lvl="1"/>
            <a:r>
              <a:rPr lang="en-US" sz="2400" dirty="0">
                <a:latin typeface="Georgia"/>
                <a:cs typeface="Georgia"/>
              </a:rPr>
              <a:t>Annual Interpretations: (Approx. 10% of overall radiology </a:t>
            </a:r>
            <a:r>
              <a:rPr lang="en-US" sz="2400" dirty="0" smtClean="0">
                <a:latin typeface="Georgia"/>
                <a:cs typeface="Georgia"/>
              </a:rPr>
              <a:t>care </a:t>
            </a:r>
            <a:r>
              <a:rPr lang="en-US" sz="2400" dirty="0">
                <a:latin typeface="Georgia"/>
                <a:cs typeface="Georgia"/>
              </a:rPr>
              <a:t>provided nationally)</a:t>
            </a:r>
          </a:p>
          <a:p>
            <a:pPr lvl="2"/>
            <a:r>
              <a:rPr lang="en-US" sz="2400" dirty="0">
                <a:latin typeface="Georgia"/>
                <a:cs typeface="Georgia"/>
              </a:rPr>
              <a:t>20,000,000 Diagnostic Imaging </a:t>
            </a:r>
          </a:p>
          <a:p>
            <a:pPr lvl="2"/>
            <a:r>
              <a:rPr lang="en-US" sz="2400" dirty="0">
                <a:latin typeface="Georgia"/>
                <a:cs typeface="Georgia"/>
              </a:rPr>
              <a:t>240,000 Nuclear Medicine </a:t>
            </a:r>
          </a:p>
          <a:p>
            <a:pPr lvl="2"/>
            <a:r>
              <a:rPr lang="en-US" sz="2400" dirty="0">
                <a:latin typeface="Georgia"/>
                <a:cs typeface="Georgia"/>
              </a:rPr>
              <a:t>450,000 Vascular &amp; Interventional Radiology Procedures</a:t>
            </a:r>
          </a:p>
          <a:p>
            <a:pPr lvl="1"/>
            <a:r>
              <a:rPr lang="en-US" sz="2400" dirty="0">
                <a:latin typeface="Georgia"/>
                <a:cs typeface="Georgia"/>
              </a:rPr>
              <a:t>534  Outpatient  Imaging Centers</a:t>
            </a:r>
          </a:p>
          <a:p>
            <a:pPr lvl="1"/>
            <a:r>
              <a:rPr lang="en-US" sz="2400" dirty="0">
                <a:latin typeface="Georgia"/>
                <a:cs typeface="Georgia"/>
              </a:rPr>
              <a:t>122 Hospitals</a:t>
            </a:r>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380541" y="5221668"/>
            <a:ext cx="1533525" cy="1543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62" y="5422046"/>
            <a:ext cx="2953703" cy="1315557"/>
          </a:xfrm>
          <a:prstGeom prst="rect">
            <a:avLst/>
          </a:prstGeom>
        </p:spPr>
      </p:pic>
      <p:sp>
        <p:nvSpPr>
          <p:cNvPr id="6" name="Slide Number Placeholder 5"/>
          <p:cNvSpPr>
            <a:spLocks noGrp="1"/>
          </p:cNvSpPr>
          <p:nvPr>
            <p:ph type="sldNum" sz="quarter" idx="12"/>
          </p:nvPr>
        </p:nvSpPr>
        <p:spPr/>
        <p:txBody>
          <a:bodyPr/>
          <a:lstStyle/>
          <a:p>
            <a:fld id="{EDF8E9AE-D769-E440-9638-4F60103791D8}" type="slidenum">
              <a:rPr lang="en-US" smtClean="0"/>
              <a:t>4</a:t>
            </a:fld>
            <a:endParaRPr lang="en-US" dirty="0"/>
          </a:p>
        </p:txBody>
      </p:sp>
    </p:spTree>
    <p:extLst>
      <p:ext uri="{BB962C8B-B14F-4D97-AF65-F5344CB8AC3E}">
        <p14:creationId xmlns:p14="http://schemas.microsoft.com/office/powerpoint/2010/main" val="394639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latin typeface="Georgia"/>
                <a:cs typeface="Georgia"/>
              </a:rPr>
              <a:t>Objectives</a:t>
            </a:r>
            <a:endParaRPr lang="en-US" b="1" dirty="0">
              <a:solidFill>
                <a:srgbClr val="800000"/>
              </a:solidFill>
              <a:latin typeface="Georgia"/>
              <a:cs typeface="Georgia"/>
            </a:endParaRPr>
          </a:p>
        </p:txBody>
      </p:sp>
      <p:sp>
        <p:nvSpPr>
          <p:cNvPr id="3" name="Content Placeholder 2"/>
          <p:cNvSpPr>
            <a:spLocks noGrp="1"/>
          </p:cNvSpPr>
          <p:nvPr>
            <p:ph idx="1"/>
          </p:nvPr>
        </p:nvSpPr>
        <p:spPr>
          <a:xfrm>
            <a:off x="457200" y="1417638"/>
            <a:ext cx="8229600" cy="4708525"/>
          </a:xfrm>
        </p:spPr>
        <p:txBody>
          <a:bodyPr>
            <a:normAutofit/>
          </a:bodyPr>
          <a:lstStyle/>
          <a:p>
            <a:r>
              <a:rPr lang="en-US" sz="2400" dirty="0">
                <a:latin typeface="Georgia"/>
                <a:cs typeface="Georgia"/>
              </a:rPr>
              <a:t>Discover the benefits of working with a Patient Safety </a:t>
            </a:r>
            <a:r>
              <a:rPr lang="en-US" sz="2400" dirty="0" smtClean="0">
                <a:latin typeface="Georgia"/>
                <a:cs typeface="Georgia"/>
              </a:rPr>
              <a:t>Organization, </a:t>
            </a:r>
            <a:r>
              <a:rPr lang="en-US" sz="2400" dirty="0">
                <a:latin typeface="Georgia"/>
                <a:cs typeface="Georgia"/>
              </a:rPr>
              <a:t>including best practices.</a:t>
            </a:r>
          </a:p>
          <a:p>
            <a:r>
              <a:rPr lang="en-US" sz="2400" dirty="0">
                <a:latin typeface="Georgia"/>
                <a:cs typeface="Georgia"/>
              </a:rPr>
              <a:t> Learn how to meet the requirements of section 1311(h) of the Affordable Care Act and the Merit-Based Incentive Payment System (MIPS).</a:t>
            </a:r>
          </a:p>
          <a:p>
            <a:r>
              <a:rPr lang="en-US" sz="2400" dirty="0" smtClean="0">
                <a:latin typeface="Georgia"/>
                <a:cs typeface="Georgia"/>
              </a:rPr>
              <a:t>Create </a:t>
            </a:r>
            <a:r>
              <a:rPr lang="en-US" sz="2400" dirty="0">
                <a:latin typeface="Georgia"/>
                <a:cs typeface="Georgia"/>
              </a:rPr>
              <a:t>a learning system to prevent the same mistakes from being repeated by </a:t>
            </a:r>
            <a:r>
              <a:rPr lang="en-US" sz="2400" dirty="0" smtClean="0">
                <a:latin typeface="Georgia"/>
                <a:cs typeface="Georgia"/>
              </a:rPr>
              <a:t>other healthcare professionals</a:t>
            </a:r>
            <a:r>
              <a:rPr lang="en-US" sz="2400" dirty="0">
                <a:latin typeface="Georgia"/>
                <a:cs typeface="Georgia"/>
              </a:rPr>
              <a:t>. </a:t>
            </a:r>
          </a:p>
          <a:p>
            <a:r>
              <a:rPr lang="en-US" sz="2400" dirty="0" smtClean="0">
                <a:latin typeface="Georgia"/>
                <a:cs typeface="Georgia"/>
              </a:rPr>
              <a:t>Learn </a:t>
            </a:r>
            <a:r>
              <a:rPr lang="en-US" sz="2400" dirty="0">
                <a:latin typeface="Georgia"/>
                <a:cs typeface="Georgia"/>
              </a:rPr>
              <a:t>to use a PSES with integrated care models and new quality performance data tools.</a:t>
            </a:r>
          </a:p>
          <a:p>
            <a:r>
              <a:rPr lang="en-US" sz="2400" dirty="0" smtClean="0">
                <a:latin typeface="Georgia"/>
                <a:cs typeface="Georgia"/>
              </a:rPr>
              <a:t>Use </a:t>
            </a:r>
            <a:r>
              <a:rPr lang="en-US" sz="2400" dirty="0">
                <a:latin typeface="Georgia"/>
                <a:cs typeface="Georgia"/>
              </a:rPr>
              <a:t>a PSES to create high-reliability in healthcare.</a:t>
            </a:r>
          </a:p>
          <a:p>
            <a:pPr marL="0" indent="0">
              <a:buNone/>
            </a:pPr>
            <a:endParaRPr lang="en-US" dirty="0">
              <a:latin typeface="Georgia"/>
              <a:cs typeface="Georgia"/>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5</a:t>
            </a:fld>
            <a:endParaRPr lang="en-US" dirty="0"/>
          </a:p>
        </p:txBody>
      </p:sp>
    </p:spTree>
    <p:extLst>
      <p:ext uri="{BB962C8B-B14F-4D97-AF65-F5344CB8AC3E}">
        <p14:creationId xmlns:p14="http://schemas.microsoft.com/office/powerpoint/2010/main" val="215393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800000"/>
                </a:solidFill>
                <a:latin typeface="Georgia" panose="02040502050405020303" pitchFamily="18" charset="0"/>
              </a:rPr>
              <a:t>Impetus for the Patient Safety and Quality Improvement Act of 2005</a:t>
            </a:r>
            <a:endParaRPr lang="en-US" sz="3200" b="1" dirty="0">
              <a:solidFill>
                <a:srgbClr val="800000"/>
              </a:solidFill>
              <a:latin typeface="Georgia" panose="02040502050405020303" pitchFamily="18" charset="0"/>
            </a:endParaRPr>
          </a:p>
        </p:txBody>
      </p:sp>
      <p:sp>
        <p:nvSpPr>
          <p:cNvPr id="3" name="Content Placeholder 2"/>
          <p:cNvSpPr>
            <a:spLocks noGrp="1"/>
          </p:cNvSpPr>
          <p:nvPr>
            <p:ph idx="1"/>
          </p:nvPr>
        </p:nvSpPr>
        <p:spPr>
          <a:xfrm>
            <a:off x="564642" y="1560449"/>
            <a:ext cx="7886700" cy="4945860"/>
          </a:xfrm>
        </p:spPr>
        <p:txBody>
          <a:bodyPr>
            <a:normAutofit fontScale="92500" lnSpcReduction="10000"/>
          </a:bodyPr>
          <a:lstStyle/>
          <a:p>
            <a:r>
              <a:rPr lang="en-US" sz="2400" dirty="0" smtClean="0">
                <a:latin typeface="Georgia" panose="02040502050405020303" pitchFamily="18" charset="0"/>
                <a:cs typeface="Georgia"/>
              </a:rPr>
              <a:t>As many as 98,000 patients die each year as a result of medical errors. </a:t>
            </a:r>
            <a:r>
              <a:rPr lang="en-US" sz="2400" b="1" i="1" dirty="0" smtClean="0">
                <a:latin typeface="Georgia" panose="02040502050405020303" pitchFamily="18" charset="0"/>
                <a:cs typeface="Georgia"/>
              </a:rPr>
              <a:t>To Err is Human, </a:t>
            </a:r>
            <a:r>
              <a:rPr lang="en-US" sz="2400" dirty="0" smtClean="0">
                <a:latin typeface="Georgia" panose="02040502050405020303" pitchFamily="18" charset="0"/>
                <a:cs typeface="Georgia"/>
              </a:rPr>
              <a:t>Institute of Medicine, 1999.</a:t>
            </a:r>
          </a:p>
          <a:p>
            <a:r>
              <a:rPr lang="en-US" sz="2400" dirty="0" smtClean="0">
                <a:latin typeface="Georgia" panose="02040502050405020303" pitchFamily="18" charset="0"/>
                <a:cs typeface="Georgia"/>
              </a:rPr>
              <a:t>Intended to be the NTSB/ARAS system for healthcare – to provide immunity to licensed provider who report errors or patient harm. </a:t>
            </a:r>
          </a:p>
          <a:p>
            <a:r>
              <a:rPr lang="en-US" sz="2400" dirty="0" smtClean="0">
                <a:latin typeface="Georgia" panose="02040502050405020303" pitchFamily="18" charset="0"/>
                <a:cs typeface="Georgia"/>
              </a:rPr>
              <a:t>Many states’ peer review protections have been eroded, the protections do not cross state lines, and are generally inadequate for the purpose of sharing information to promote patient safety.</a:t>
            </a:r>
          </a:p>
          <a:p>
            <a:r>
              <a:rPr lang="en-US" sz="2400" dirty="0" smtClean="0">
                <a:latin typeface="Georgia" panose="02040502050405020303" pitchFamily="18" charset="0"/>
                <a:cs typeface="Georgia"/>
              </a:rPr>
              <a:t>Protections to implement Safety Culture and learning systems:  </a:t>
            </a:r>
            <a:r>
              <a:rPr lang="en-US" sz="2400" dirty="0">
                <a:latin typeface="Georgia" panose="02040502050405020303" pitchFamily="18" charset="0"/>
                <a:cs typeface="Georgia"/>
              </a:rPr>
              <a:t>Congress intended that interventions, protocols, information about best practices, and systems improvements that are developed through the analysis of patient safety work product be shared by providers and PSOs to enable patient safety improvements to occur throughout the health care delivery system. </a:t>
            </a:r>
          </a:p>
          <a:p>
            <a:pPr marL="0" indent="0">
              <a:buNone/>
            </a:pPr>
            <a:endParaRPr lang="en-US" sz="2400" dirty="0" smtClean="0"/>
          </a:p>
          <a:p>
            <a:endParaRPr lang="en-US" sz="20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EDF8E9AE-D769-E440-9638-4F60103791D8}" type="slidenum">
              <a:rPr lang="en-US" smtClean="0"/>
              <a:t>6</a:t>
            </a:fld>
            <a:endParaRPr lang="en-US" dirty="0"/>
          </a:p>
        </p:txBody>
      </p:sp>
    </p:spTree>
    <p:extLst>
      <p:ext uri="{BB962C8B-B14F-4D97-AF65-F5344CB8AC3E}">
        <p14:creationId xmlns:p14="http://schemas.microsoft.com/office/powerpoint/2010/main" val="4598241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3640"/>
            <a:ext cx="8229600" cy="1094871"/>
          </a:xfrm>
        </p:spPr>
        <p:txBody>
          <a:bodyPr>
            <a:normAutofit/>
          </a:bodyPr>
          <a:lstStyle/>
          <a:p>
            <a:r>
              <a:rPr lang="en-US" sz="3200" b="1" dirty="0" smtClean="0">
                <a:solidFill>
                  <a:srgbClr val="800000"/>
                </a:solidFill>
                <a:latin typeface="Georgia"/>
                <a:cs typeface="Georgia"/>
              </a:rPr>
              <a:t>Only Program that Allows Providers to Evaluate How They are Doing</a:t>
            </a:r>
            <a:endParaRPr lang="en-US" sz="3200" b="1" dirty="0">
              <a:solidFill>
                <a:srgbClr val="800000"/>
              </a:solidFill>
              <a:latin typeface="Georgia"/>
              <a:cs typeface="Georgia"/>
            </a:endParaRPr>
          </a:p>
        </p:txBody>
      </p:sp>
      <p:sp>
        <p:nvSpPr>
          <p:cNvPr id="6" name="Content Placeholder 5"/>
          <p:cNvSpPr>
            <a:spLocks noGrp="1"/>
          </p:cNvSpPr>
          <p:nvPr>
            <p:ph idx="1"/>
          </p:nvPr>
        </p:nvSpPr>
        <p:spPr>
          <a:xfrm>
            <a:off x="457200" y="1916024"/>
            <a:ext cx="8305800" cy="4103775"/>
          </a:xfrm>
        </p:spPr>
        <p:txBody>
          <a:bodyPr>
            <a:normAutofit/>
          </a:bodyPr>
          <a:lstStyle/>
          <a:p>
            <a:pPr marL="0" indent="0">
              <a:buNone/>
            </a:pPr>
            <a:r>
              <a:rPr lang="en-US" sz="2400" dirty="0">
                <a:latin typeface="Georgia"/>
                <a:cs typeface="Georgia"/>
              </a:rPr>
              <a:t>“PSOs are the only program that permit health care providers to investigate how they are providing patient care and how they can do a better job without fear of litigation or harm to professional reputation.  Many QI and safety programs look only at the </a:t>
            </a:r>
            <a:r>
              <a:rPr lang="en-US" sz="2400" i="1" dirty="0">
                <a:latin typeface="Georgia"/>
                <a:cs typeface="Georgia"/>
              </a:rPr>
              <a:t>what, </a:t>
            </a:r>
            <a:r>
              <a:rPr lang="en-US" sz="2400" dirty="0">
                <a:latin typeface="Georgia"/>
                <a:cs typeface="Georgia"/>
              </a:rPr>
              <a:t>whereas a PSO can help health care professionals figure out the </a:t>
            </a:r>
            <a:r>
              <a:rPr lang="en-US" sz="2400" i="1" dirty="0">
                <a:latin typeface="Georgia"/>
                <a:cs typeface="Georgia"/>
              </a:rPr>
              <a:t>how, </a:t>
            </a:r>
            <a:r>
              <a:rPr lang="en-US" sz="2400" dirty="0">
                <a:latin typeface="Georgia"/>
                <a:cs typeface="Georgia"/>
              </a:rPr>
              <a:t>in a </a:t>
            </a:r>
            <a:r>
              <a:rPr lang="en-US" sz="2400" i="1" dirty="0">
                <a:latin typeface="Georgia"/>
                <a:cs typeface="Georgia"/>
              </a:rPr>
              <a:t>safety culture </a:t>
            </a:r>
            <a:r>
              <a:rPr lang="en-US" sz="2400" dirty="0">
                <a:latin typeface="Georgia"/>
                <a:cs typeface="Georgia"/>
              </a:rPr>
              <a:t>that reinforces professionalism and learning, to the benefit of patients. ”</a:t>
            </a:r>
          </a:p>
          <a:p>
            <a:pPr marL="3200400" lvl="7" indent="0">
              <a:buNone/>
            </a:pPr>
            <a:r>
              <a:rPr lang="en-US" sz="2400" i="1" dirty="0">
                <a:latin typeface="Georgia"/>
                <a:cs typeface="Georgia"/>
              </a:rPr>
              <a:t>Angie Skretta, NorMet PSI</a:t>
            </a:r>
            <a:endParaRPr lang="en-US" sz="2400" dirty="0">
              <a:latin typeface="Georgia"/>
              <a:cs typeface="Georgia"/>
            </a:endParaRPr>
          </a:p>
        </p:txBody>
      </p:sp>
      <p:sp>
        <p:nvSpPr>
          <p:cNvPr id="2" name="Slide Number Placeholder 1"/>
          <p:cNvSpPr>
            <a:spLocks noGrp="1"/>
          </p:cNvSpPr>
          <p:nvPr>
            <p:ph type="sldNum" sz="quarter" idx="12"/>
          </p:nvPr>
        </p:nvSpPr>
        <p:spPr/>
        <p:txBody>
          <a:bodyPr/>
          <a:lstStyle/>
          <a:p>
            <a:fld id="{EDF8E9AE-D769-E440-9638-4F60103791D8}" type="slidenum">
              <a:rPr lang="en-US" smtClean="0"/>
              <a:t>7</a:t>
            </a:fld>
            <a:endParaRPr lang="en-US" dirty="0"/>
          </a:p>
        </p:txBody>
      </p:sp>
    </p:spTree>
    <p:extLst>
      <p:ext uri="{BB962C8B-B14F-4D97-AF65-F5344CB8AC3E}">
        <p14:creationId xmlns:p14="http://schemas.microsoft.com/office/powerpoint/2010/main" val="36897133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2843"/>
          </a:xfrm>
        </p:spPr>
        <p:txBody>
          <a:bodyPr/>
          <a:lstStyle/>
          <a:p>
            <a:r>
              <a:rPr lang="en-US" b="1" dirty="0" smtClean="0">
                <a:solidFill>
                  <a:srgbClr val="800000"/>
                </a:solidFill>
                <a:latin typeface="Georgia"/>
                <a:cs typeface="Georgia"/>
              </a:rPr>
              <a:t>The “Alphabet Soup” of the PSQIA</a:t>
            </a:r>
            <a:endParaRPr lang="en-US" b="1" dirty="0">
              <a:solidFill>
                <a:srgbClr val="800000"/>
              </a:solidFill>
              <a:latin typeface="Georgia"/>
              <a:cs typeface="Georgia"/>
            </a:endParaRPr>
          </a:p>
        </p:txBody>
      </p:sp>
      <p:pic>
        <p:nvPicPr>
          <p:cNvPr id="1035" name="Picture 11" descr="C:\Users\afanning\AppData\Local\Microsoft\Windows\Temporary Internet Files\Content.IE5\VPOPIM59\large-bowl-soup-steam-33.3-15631[1].gif"/>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23395" y="1912883"/>
            <a:ext cx="5391758" cy="4358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91865" y="4487123"/>
            <a:ext cx="5265682" cy="1354217"/>
          </a:xfrm>
          <a:prstGeom prst="rect">
            <a:avLst/>
          </a:prstGeom>
        </p:spPr>
        <p:txBody>
          <a:bodyPr wrap="square">
            <a:spAutoFit/>
          </a:bodyPr>
          <a:lstStyle/>
          <a:p>
            <a:pPr algn="ctr"/>
            <a:r>
              <a:rPr lang="en-US" sz="2200" b="1" dirty="0" smtClean="0">
                <a:solidFill>
                  <a:schemeClr val="bg1"/>
                </a:solidFill>
              </a:rPr>
              <a:t>PSQIA</a:t>
            </a:r>
            <a:endParaRPr lang="en-US" sz="2200" b="1" dirty="0">
              <a:solidFill>
                <a:schemeClr val="bg1"/>
              </a:solidFill>
            </a:endParaRPr>
          </a:p>
          <a:p>
            <a:pPr algn="ctr"/>
            <a:r>
              <a:rPr lang="en-US" sz="2000" dirty="0" smtClean="0">
                <a:solidFill>
                  <a:schemeClr val="bg1"/>
                </a:solidFill>
              </a:rPr>
              <a:t>Patient </a:t>
            </a:r>
            <a:r>
              <a:rPr lang="en-US" sz="2000" dirty="0">
                <a:solidFill>
                  <a:schemeClr val="bg1"/>
                </a:solidFill>
              </a:rPr>
              <a:t>Safety and </a:t>
            </a:r>
            <a:r>
              <a:rPr lang="en-US" sz="2000" dirty="0" smtClean="0">
                <a:solidFill>
                  <a:schemeClr val="bg1"/>
                </a:solidFill>
              </a:rPr>
              <a:t>Quality </a:t>
            </a:r>
          </a:p>
          <a:p>
            <a:pPr algn="ctr"/>
            <a:r>
              <a:rPr lang="en-US" sz="2000" dirty="0" smtClean="0">
                <a:solidFill>
                  <a:schemeClr val="bg1"/>
                </a:solidFill>
              </a:rPr>
              <a:t>Improvement </a:t>
            </a:r>
            <a:r>
              <a:rPr lang="en-US" sz="2000" dirty="0">
                <a:solidFill>
                  <a:schemeClr val="bg1"/>
                </a:solidFill>
              </a:rPr>
              <a:t>Act of 2005</a:t>
            </a:r>
            <a:r>
              <a:rPr lang="en-US" sz="2000" dirty="0" smtClean="0">
                <a:solidFill>
                  <a:schemeClr val="bg1"/>
                </a:solidFill>
              </a:rPr>
              <a:t>, </a:t>
            </a:r>
          </a:p>
          <a:p>
            <a:pPr algn="ctr"/>
            <a:r>
              <a:rPr lang="en-US" sz="2000" dirty="0" smtClean="0">
                <a:solidFill>
                  <a:schemeClr val="bg1"/>
                </a:solidFill>
              </a:rPr>
              <a:t>Patient </a:t>
            </a:r>
            <a:r>
              <a:rPr lang="en-US" sz="2000" dirty="0">
                <a:solidFill>
                  <a:schemeClr val="bg1"/>
                </a:solidFill>
              </a:rPr>
              <a:t>Safety Act</a:t>
            </a:r>
          </a:p>
        </p:txBody>
      </p:sp>
      <p:sp>
        <p:nvSpPr>
          <p:cNvPr id="20" name="Rectangle 19"/>
          <p:cNvSpPr/>
          <p:nvPr/>
        </p:nvSpPr>
        <p:spPr>
          <a:xfrm>
            <a:off x="2768139" y="987970"/>
            <a:ext cx="3786349" cy="800219"/>
          </a:xfrm>
          <a:prstGeom prst="rect">
            <a:avLst/>
          </a:prstGeom>
        </p:spPr>
        <p:txBody>
          <a:bodyPr wrap="square">
            <a:spAutoFit/>
          </a:bodyPr>
          <a:lstStyle/>
          <a:p>
            <a:pPr algn="ctr"/>
            <a:r>
              <a:rPr lang="en-US" sz="2400" b="1" dirty="0">
                <a:cs typeface="Helvetica Neue"/>
              </a:rPr>
              <a:t>PSO</a:t>
            </a:r>
          </a:p>
          <a:p>
            <a:pPr algn="ctr"/>
            <a:r>
              <a:rPr lang="en-US" sz="2200" dirty="0">
                <a:cs typeface="Helvetica Neue"/>
              </a:rPr>
              <a:t>Patient </a:t>
            </a:r>
            <a:r>
              <a:rPr lang="en-US" sz="2200" dirty="0" smtClean="0">
                <a:cs typeface="Helvetica Neue"/>
              </a:rPr>
              <a:t>Safety Organization</a:t>
            </a:r>
            <a:r>
              <a:rPr lang="en-US" sz="2200" dirty="0" smtClean="0">
                <a:solidFill>
                  <a:schemeClr val="bg1"/>
                </a:solidFill>
              </a:rPr>
              <a:t> </a:t>
            </a:r>
          </a:p>
        </p:txBody>
      </p:sp>
      <p:sp>
        <p:nvSpPr>
          <p:cNvPr id="21" name="Rectangle 20"/>
          <p:cNvSpPr/>
          <p:nvPr/>
        </p:nvSpPr>
        <p:spPr>
          <a:xfrm>
            <a:off x="210209" y="1788189"/>
            <a:ext cx="3111059" cy="1138773"/>
          </a:xfrm>
          <a:prstGeom prst="rect">
            <a:avLst/>
          </a:prstGeom>
        </p:spPr>
        <p:txBody>
          <a:bodyPr wrap="square">
            <a:spAutoFit/>
          </a:bodyPr>
          <a:lstStyle/>
          <a:p>
            <a:pPr algn="ctr"/>
            <a:r>
              <a:rPr lang="en-US" sz="2400" b="1" dirty="0"/>
              <a:t>PSES </a:t>
            </a:r>
            <a:endParaRPr lang="en-US" sz="2400" b="1" dirty="0" smtClean="0"/>
          </a:p>
          <a:p>
            <a:pPr algn="ctr"/>
            <a:r>
              <a:rPr lang="en-US" sz="2200" dirty="0" smtClean="0"/>
              <a:t>Patient </a:t>
            </a:r>
            <a:r>
              <a:rPr lang="en-US" sz="2200" dirty="0"/>
              <a:t>Safety Evaluation System</a:t>
            </a:r>
            <a:endParaRPr lang="en-US" sz="2200" dirty="0" smtClean="0">
              <a:solidFill>
                <a:schemeClr val="bg1"/>
              </a:solidFill>
            </a:endParaRPr>
          </a:p>
        </p:txBody>
      </p:sp>
      <p:sp>
        <p:nvSpPr>
          <p:cNvPr id="22" name="Rectangle 21"/>
          <p:cNvSpPr/>
          <p:nvPr/>
        </p:nvSpPr>
        <p:spPr>
          <a:xfrm>
            <a:off x="5696607" y="1912883"/>
            <a:ext cx="2816772" cy="1138773"/>
          </a:xfrm>
          <a:prstGeom prst="rect">
            <a:avLst/>
          </a:prstGeom>
        </p:spPr>
        <p:txBody>
          <a:bodyPr wrap="square">
            <a:spAutoFit/>
          </a:bodyPr>
          <a:lstStyle/>
          <a:p>
            <a:pPr algn="ctr"/>
            <a:r>
              <a:rPr lang="en-US" sz="2400" b="1" dirty="0">
                <a:cs typeface="Helvetica Neue"/>
              </a:rPr>
              <a:t>PSWP</a:t>
            </a:r>
          </a:p>
          <a:p>
            <a:pPr algn="ctr"/>
            <a:r>
              <a:rPr lang="en-US" sz="2200" dirty="0">
                <a:cs typeface="Helvetica Neue"/>
              </a:rPr>
              <a:t>Patient Safety Work Product</a:t>
            </a:r>
            <a:endParaRPr lang="en-US" sz="2200" dirty="0" smtClean="0">
              <a:solidFill>
                <a:schemeClr val="bg1"/>
              </a:solidFill>
            </a:endParaRPr>
          </a:p>
        </p:txBody>
      </p:sp>
    </p:spTree>
    <p:extLst>
      <p:ext uri="{BB962C8B-B14F-4D97-AF65-F5344CB8AC3E}">
        <p14:creationId xmlns:p14="http://schemas.microsoft.com/office/powerpoint/2010/main" val="1785037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Title 3"/>
          <p:cNvSpPr>
            <a:spLocks noGrp="1"/>
          </p:cNvSpPr>
          <p:nvPr>
            <p:ph type="title"/>
          </p:nvPr>
        </p:nvSpPr>
        <p:spPr/>
        <p:txBody>
          <a:bodyPr>
            <a:normAutofit/>
          </a:bodyPr>
          <a:lstStyle/>
          <a:p>
            <a:r>
              <a:rPr lang="en-US" sz="3600" b="1" dirty="0" smtClean="0">
                <a:solidFill>
                  <a:srgbClr val="800000"/>
                </a:solidFill>
                <a:latin typeface="Georgia"/>
                <a:cs typeface="Georgia"/>
              </a:rPr>
              <a:t>Patient Safety Organization</a:t>
            </a:r>
            <a:endParaRPr lang="en-US" sz="3600" b="1" dirty="0">
              <a:solidFill>
                <a:srgbClr val="800000"/>
              </a:solidFill>
              <a:latin typeface="Georgia"/>
              <a:cs typeface="Georgia"/>
            </a:endParaRPr>
          </a:p>
        </p:txBody>
      </p:sp>
      <p:sp>
        <p:nvSpPr>
          <p:cNvPr id="92163" name="Rectangle 3"/>
          <p:cNvSpPr>
            <a:spLocks noGrp="1" noChangeArrowheads="1"/>
          </p:cNvSpPr>
          <p:nvPr>
            <p:ph idx="1"/>
          </p:nvPr>
        </p:nvSpPr>
        <p:spPr>
          <a:effectLst/>
        </p:spPr>
        <p:txBody>
          <a:bodyPr>
            <a:normAutofit/>
          </a:bodyPr>
          <a:lstStyle/>
          <a:p>
            <a:pPr marL="0" indent="0" algn="l">
              <a:buNone/>
            </a:pPr>
            <a:r>
              <a:rPr lang="en-US" altLang="en-US" sz="2400" dirty="0" smtClean="0">
                <a:effectLst/>
                <a:latin typeface="Georgia"/>
                <a:cs typeface="Georgia"/>
              </a:rPr>
              <a:t>Self</a:t>
            </a:r>
            <a:r>
              <a:rPr lang="en-US" altLang="en-US" sz="2400" dirty="0" smtClean="0">
                <a:effectLst/>
                <a:latin typeface="Georgia"/>
                <a:cs typeface="Georgia"/>
              </a:rPr>
              <a:t>-certifying experts listed by AHRQ as qualified organizations whose mission and primary purpose are to conduct analysis and provide feedback aimed at improving patient safety and the quality of healthcare delivery</a:t>
            </a:r>
            <a:r>
              <a:rPr lang="en-US" altLang="en-US" sz="2400" dirty="0" smtClean="0">
                <a:effectLst/>
                <a:latin typeface="Georgia"/>
                <a:cs typeface="Georgia"/>
              </a:rPr>
              <a:t>.</a:t>
            </a:r>
            <a:endParaRPr lang="en-US" altLang="en-US" sz="2400" dirty="0">
              <a:latin typeface="Georgia"/>
              <a:cs typeface="Georgia"/>
            </a:endParaRPr>
          </a:p>
          <a:p>
            <a:r>
              <a:rPr lang="en-US" altLang="en-US" sz="2400" dirty="0" smtClean="0">
                <a:effectLst/>
                <a:latin typeface="Georgia"/>
                <a:cs typeface="Georgia"/>
              </a:rPr>
              <a:t>Can be a part of a health system or other provider entity</a:t>
            </a:r>
          </a:p>
          <a:p>
            <a:r>
              <a:rPr lang="en-US" altLang="en-US" sz="2400" dirty="0" smtClean="0">
                <a:latin typeface="Georgia"/>
                <a:cs typeface="Georgia"/>
              </a:rPr>
              <a:t>Can be for a certain specialty or registry</a:t>
            </a:r>
          </a:p>
          <a:p>
            <a:r>
              <a:rPr lang="en-US" altLang="en-US" sz="2400" dirty="0" smtClean="0">
                <a:effectLst/>
                <a:latin typeface="Georgia"/>
                <a:cs typeface="Georgia"/>
              </a:rPr>
              <a:t>Can be part of a professional association</a:t>
            </a:r>
          </a:p>
        </p:txBody>
      </p:sp>
      <p:sp>
        <p:nvSpPr>
          <p:cNvPr id="3" name="Slide Number Placeholder 2"/>
          <p:cNvSpPr>
            <a:spLocks noGrp="1"/>
          </p:cNvSpPr>
          <p:nvPr>
            <p:ph type="sldNum" sz="quarter" idx="12"/>
          </p:nvPr>
        </p:nvSpPr>
        <p:spPr/>
        <p:txBody>
          <a:bodyPr/>
          <a:lstStyle/>
          <a:p>
            <a:fld id="{EDF8E9AE-D769-E440-9638-4F60103791D8}" type="slidenum">
              <a:rPr lang="en-US" smtClean="0"/>
              <a:t>9</a:t>
            </a:fld>
            <a:endParaRPr lang="en-US" dirty="0"/>
          </a:p>
        </p:txBody>
      </p:sp>
      <p:sp>
        <p:nvSpPr>
          <p:cNvPr id="5" name="Title 1"/>
          <p:cNvSpPr txBox="1">
            <a:spLocks/>
          </p:cNvSpPr>
          <p:nvPr/>
        </p:nvSpPr>
        <p:spPr>
          <a:xfrm>
            <a:off x="288798" y="338328"/>
            <a:ext cx="7696200" cy="111676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rgbClr val="800000"/>
              </a:solidFill>
              <a:latin typeface="Georgia"/>
              <a:cs typeface="Georgia"/>
            </a:endParaRPr>
          </a:p>
        </p:txBody>
      </p:sp>
    </p:spTree>
    <p:extLst>
      <p:ext uri="{BB962C8B-B14F-4D97-AF65-F5344CB8AC3E}">
        <p14:creationId xmlns:p14="http://schemas.microsoft.com/office/powerpoint/2010/main" val="213821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11168</TotalTime>
  <Words>1986</Words>
  <Application>Microsoft Macintosh PowerPoint</Application>
  <PresentationFormat>On-screen Show (4:3)</PresentationFormat>
  <Paragraphs>264</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Using a PSO to Build an Even Safer Healthcare System</vt:lpstr>
      <vt:lpstr>Speakers</vt:lpstr>
      <vt:lpstr>AQIPS</vt:lpstr>
      <vt:lpstr>Strategic Radiology PSO</vt:lpstr>
      <vt:lpstr>Objectives</vt:lpstr>
      <vt:lpstr>Impetus for the Patient Safety and Quality Improvement Act of 2005</vt:lpstr>
      <vt:lpstr>Only Program that Allows Providers to Evaluate How They are Doing</vt:lpstr>
      <vt:lpstr>The “Alphabet Soup” of the PSQIA</vt:lpstr>
      <vt:lpstr>Patient Safety Organization</vt:lpstr>
      <vt:lpstr> Patient Safety Evaluation System (PSES)  </vt:lpstr>
      <vt:lpstr>Patient Safety Work Product</vt:lpstr>
      <vt:lpstr>Patient Safety Work Product</vt:lpstr>
      <vt:lpstr>Few Limits for the PSO Protections</vt:lpstr>
      <vt:lpstr>PSWP Privilege Protections</vt:lpstr>
      <vt:lpstr>PSES Protections Go Where State Peer Statutes Do Not</vt:lpstr>
      <vt:lpstr>Protections to Empower Healthcare Providers to Implement Safety Culture</vt:lpstr>
      <vt:lpstr>Protections for the PSO</vt:lpstr>
      <vt:lpstr>Case Example</vt:lpstr>
      <vt:lpstr>High Reliability of Care: New Transparency in Health Care</vt:lpstr>
      <vt:lpstr>ACA PSO Mandates CMS Proposed Rule on PSES</vt:lpstr>
      <vt:lpstr>Patient Safety Issues</vt:lpstr>
      <vt:lpstr>PSO Benefits</vt:lpstr>
      <vt:lpstr>Augmenting Current Efforts</vt:lpstr>
      <vt:lpstr>Augmenting Current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Available for customization Logo on cover Physician photos Call out quotes   </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Update</dc:title>
  <dc:creator>Craig Burton</dc:creator>
  <cp:lastModifiedBy>Peggy (big mama) Binzer</cp:lastModifiedBy>
  <cp:revision>466</cp:revision>
  <dcterms:created xsi:type="dcterms:W3CDTF">2016-01-11T18:54:20Z</dcterms:created>
  <dcterms:modified xsi:type="dcterms:W3CDTF">2016-06-18T02:49:31Z</dcterms:modified>
</cp:coreProperties>
</file>